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Montserrat Bold" charset="1" panose="00000800000000000000"/>
      <p:regular r:id="rId15"/>
    </p:embeddedFont>
    <p:embeddedFont>
      <p:font typeface="Cardo Bold" charset="1" panose="02020804080000020003"/>
      <p:regular r:id="rId16"/>
    </p:embeddedFont>
    <p:embeddedFont>
      <p:font typeface="Poppins Bold" charset="1" panose="00000800000000000000"/>
      <p:regular r:id="rId17"/>
    </p:embeddedFont>
    <p:embeddedFont>
      <p:font typeface="Lovelo" charset="1" panose="020000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svg" Type="http://schemas.openxmlformats.org/officeDocument/2006/relationships/image"/><Relationship Id="rId11" Target="../media/image8.png" Type="http://schemas.openxmlformats.org/officeDocument/2006/relationships/image"/><Relationship Id="rId12" Target="../media/image9.png" Type="http://schemas.openxmlformats.org/officeDocument/2006/relationships/image"/><Relationship Id="rId13" Target="../media/image10.png" Type="http://schemas.openxmlformats.org/officeDocument/2006/relationships/image"/><Relationship Id="rId2" Target="../media/image11.png" Type="http://schemas.openxmlformats.org/officeDocument/2006/relationships/image"/><Relationship Id="rId3" Target="../media/image12.svg" Type="http://schemas.openxmlformats.org/officeDocument/2006/relationships/image"/><Relationship Id="rId4" Target="../media/image13.jpe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media/image4.png" Type="http://schemas.openxmlformats.org/officeDocument/2006/relationships/image"/><Relationship Id="rId8" Target="../media/image5.svg" Type="http://schemas.openxmlformats.org/officeDocument/2006/relationships/image"/><Relationship Id="rId9" Target="../media/image1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8.jpe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media/image8.png" Type="http://schemas.openxmlformats.org/officeDocument/2006/relationships/image"/><Relationship Id="rId8" Target="../media/image9.png" Type="http://schemas.openxmlformats.org/officeDocument/2006/relationships/image"/><Relationship Id="rId9" Target="../media/image10.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png" Type="http://schemas.openxmlformats.org/officeDocument/2006/relationships/image"/><Relationship Id="rId11" Target="../media/image5.svg" Type="http://schemas.openxmlformats.org/officeDocument/2006/relationships/image"/><Relationship Id="rId12" Target="../media/image8.png" Type="http://schemas.openxmlformats.org/officeDocument/2006/relationships/image"/><Relationship Id="rId13" Target="../media/image9.png" Type="http://schemas.openxmlformats.org/officeDocument/2006/relationships/image"/><Relationship Id="rId14" Target="../media/image10.png" Type="http://schemas.openxmlformats.org/officeDocument/2006/relationships/image"/><Relationship Id="rId2" Target="../media/image11.png" Type="http://schemas.openxmlformats.org/officeDocument/2006/relationships/image"/><Relationship Id="rId3" Target="../media/image12.svg" Type="http://schemas.openxmlformats.org/officeDocument/2006/relationships/image"/><Relationship Id="rId4" Target="../media/image19.jpeg" Type="http://schemas.openxmlformats.org/officeDocument/2006/relationships/image"/><Relationship Id="rId5" Target="../media/image20.jpeg" Type="http://schemas.openxmlformats.org/officeDocument/2006/relationships/image"/><Relationship Id="rId6" Target="../media/image21.png" Type="http://schemas.openxmlformats.org/officeDocument/2006/relationships/image"/><Relationship Id="rId7" Target="../media/image22.svg" Type="http://schemas.openxmlformats.org/officeDocument/2006/relationships/image"/><Relationship Id="rId8" Target="../media/image14.png" Type="http://schemas.openxmlformats.org/officeDocument/2006/relationships/image"/><Relationship Id="rId9" Target="../media/image15.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png" Type="http://schemas.openxmlformats.org/officeDocument/2006/relationships/image"/><Relationship Id="rId11" Target="../media/image26.svg" Type="http://schemas.openxmlformats.org/officeDocument/2006/relationships/image"/><Relationship Id="rId12" Target="../media/image27.png" Type="http://schemas.openxmlformats.org/officeDocument/2006/relationships/image"/><Relationship Id="rId13" Target="../media/image28.png" Type="http://schemas.openxmlformats.org/officeDocument/2006/relationships/image"/><Relationship Id="rId14" Target="../media/image8.png" Type="http://schemas.openxmlformats.org/officeDocument/2006/relationships/image"/><Relationship Id="rId15" Target="../media/image9.png" Type="http://schemas.openxmlformats.org/officeDocument/2006/relationships/image"/><Relationship Id="rId16" Target="../media/image10.png" Type="http://schemas.openxmlformats.org/officeDocument/2006/relationships/image"/><Relationship Id="rId2" Target="../media/image14.png" Type="http://schemas.openxmlformats.org/officeDocument/2006/relationships/image"/><Relationship Id="rId3" Target="../media/image15.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media/image23.png" Type="http://schemas.openxmlformats.org/officeDocument/2006/relationships/image"/><Relationship Id="rId9" Target="../media/image24.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3.png" Type="http://schemas.openxmlformats.org/officeDocument/2006/relationships/image"/><Relationship Id="rId11" Target="../media/image34.png" Type="http://schemas.openxmlformats.org/officeDocument/2006/relationships/image"/><Relationship Id="rId12" Target="../media/image8.png" Type="http://schemas.openxmlformats.org/officeDocument/2006/relationships/image"/><Relationship Id="rId13" Target="../media/image9.png" Type="http://schemas.openxmlformats.org/officeDocument/2006/relationships/image"/><Relationship Id="rId14" Target="../media/image10.png" Type="http://schemas.openxmlformats.org/officeDocument/2006/relationships/image"/><Relationship Id="rId15" Target="../media/image4.png" Type="http://schemas.openxmlformats.org/officeDocument/2006/relationships/image"/><Relationship Id="rId16" Target="../media/image5.svg" Type="http://schemas.openxmlformats.org/officeDocument/2006/relationships/image"/><Relationship Id="rId2" Target="../media/image11.png" Type="http://schemas.openxmlformats.org/officeDocument/2006/relationships/image"/><Relationship Id="rId3" Target="../media/image12.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29.png" Type="http://schemas.openxmlformats.org/officeDocument/2006/relationships/image"/><Relationship Id="rId7" Target="../media/image30.svg" Type="http://schemas.openxmlformats.org/officeDocument/2006/relationships/image"/><Relationship Id="rId8" Target="../media/image31.png" Type="http://schemas.openxmlformats.org/officeDocument/2006/relationships/image"/><Relationship Id="rId9" Target="../media/image32.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png" Type="http://schemas.openxmlformats.org/officeDocument/2006/relationships/image"/><Relationship Id="rId11" Target="../media/image9.png" Type="http://schemas.openxmlformats.org/officeDocument/2006/relationships/image"/><Relationship Id="rId12" Target="../media/image10.png" Type="http://schemas.openxmlformats.org/officeDocument/2006/relationships/image"/><Relationship Id="rId13" Target="../media/image4.png" Type="http://schemas.openxmlformats.org/officeDocument/2006/relationships/image"/><Relationship Id="rId14" Target="../media/image5.svg" Type="http://schemas.openxmlformats.org/officeDocument/2006/relationships/image"/><Relationship Id="rId2" Target="../media/image14.png" Type="http://schemas.openxmlformats.org/officeDocument/2006/relationships/image"/><Relationship Id="rId3" Target="../media/image15.svg" Type="http://schemas.openxmlformats.org/officeDocument/2006/relationships/image"/><Relationship Id="rId4" Target="../media/image35.png" Type="http://schemas.openxmlformats.org/officeDocument/2006/relationships/image"/><Relationship Id="rId5" Target="../media/image36.svg" Type="http://schemas.openxmlformats.org/officeDocument/2006/relationships/image"/><Relationship Id="rId6" Target="../media/image37.png" Type="http://schemas.openxmlformats.org/officeDocument/2006/relationships/image"/><Relationship Id="rId7" Target="../media/image38.svg" Type="http://schemas.openxmlformats.org/officeDocument/2006/relationships/image"/><Relationship Id="rId8" Target="../media/image39.png" Type="http://schemas.openxmlformats.org/officeDocument/2006/relationships/image"/><Relationship Id="rId9" Target="../media/image40.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5.png" Type="http://schemas.openxmlformats.org/officeDocument/2006/relationships/image"/><Relationship Id="rId11" Target="../media/image46.png" Type="http://schemas.openxmlformats.org/officeDocument/2006/relationships/image"/><Relationship Id="rId12" Target="../media/image8.png" Type="http://schemas.openxmlformats.org/officeDocument/2006/relationships/image"/><Relationship Id="rId13" Target="../media/image9.png" Type="http://schemas.openxmlformats.org/officeDocument/2006/relationships/image"/><Relationship Id="rId14" Target="../media/image10.png" Type="http://schemas.openxmlformats.org/officeDocument/2006/relationships/image"/><Relationship Id="rId2" Target="../media/image11.png" Type="http://schemas.openxmlformats.org/officeDocument/2006/relationships/image"/><Relationship Id="rId3" Target="../media/image12.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41.png" Type="http://schemas.openxmlformats.org/officeDocument/2006/relationships/image"/><Relationship Id="rId7" Target="../media/image42.svg" Type="http://schemas.openxmlformats.org/officeDocument/2006/relationships/image"/><Relationship Id="rId8" Target="../media/image43.png" Type="http://schemas.openxmlformats.org/officeDocument/2006/relationships/image"/><Relationship Id="rId9" Target="../media/image44.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7.jpeg" Type="http://schemas.openxmlformats.org/officeDocument/2006/relationships/image"/><Relationship Id="rId3" Target="../media/image19.jpe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8.png" Type="http://schemas.openxmlformats.org/officeDocument/2006/relationships/image"/><Relationship Id="rId7" Target="../media/image9.png" Type="http://schemas.openxmlformats.org/officeDocument/2006/relationships/image"/><Relationship Id="rId8" Target="../media/image10.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47174"/>
        </a:solidFill>
      </p:bgPr>
    </p:bg>
    <p:spTree>
      <p:nvGrpSpPr>
        <p:cNvPr id="1" name=""/>
        <p:cNvGrpSpPr/>
        <p:nvPr/>
      </p:nvGrpSpPr>
      <p:grpSpPr>
        <a:xfrm>
          <a:off x="0" y="0"/>
          <a:ext cx="0" cy="0"/>
          <a:chOff x="0" y="0"/>
          <a:chExt cx="0" cy="0"/>
        </a:xfrm>
      </p:grpSpPr>
      <p:sp>
        <p:nvSpPr>
          <p:cNvPr name="Freeform 2" id="2"/>
          <p:cNvSpPr/>
          <p:nvPr/>
        </p:nvSpPr>
        <p:spPr>
          <a:xfrm flipH="true" flipV="false" rot="5987039">
            <a:off x="-1587677" y="-2154112"/>
            <a:ext cx="4530290" cy="4027840"/>
          </a:xfrm>
          <a:custGeom>
            <a:avLst/>
            <a:gdLst/>
            <a:ahLst/>
            <a:cxnLst/>
            <a:rect r="r" b="b" t="t" l="l"/>
            <a:pathLst>
              <a:path h="4027840" w="4530290">
                <a:moveTo>
                  <a:pt x="4530290" y="0"/>
                </a:moveTo>
                <a:lnTo>
                  <a:pt x="0" y="0"/>
                </a:lnTo>
                <a:lnTo>
                  <a:pt x="0" y="4027840"/>
                </a:lnTo>
                <a:lnTo>
                  <a:pt x="4530290" y="4027840"/>
                </a:lnTo>
                <a:lnTo>
                  <a:pt x="453029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true" rot="5987039">
            <a:off x="6920354" y="4152787"/>
            <a:ext cx="13889964" cy="12349441"/>
          </a:xfrm>
          <a:custGeom>
            <a:avLst/>
            <a:gdLst/>
            <a:ahLst/>
            <a:cxnLst/>
            <a:rect r="r" b="b" t="t" l="l"/>
            <a:pathLst>
              <a:path h="12349441" w="13889964">
                <a:moveTo>
                  <a:pt x="0" y="12349441"/>
                </a:moveTo>
                <a:lnTo>
                  <a:pt x="13889964" y="12349441"/>
                </a:lnTo>
                <a:lnTo>
                  <a:pt x="13889964" y="0"/>
                </a:lnTo>
                <a:lnTo>
                  <a:pt x="0" y="0"/>
                </a:lnTo>
                <a:lnTo>
                  <a:pt x="0" y="12349441"/>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false" rot="0">
            <a:off x="9193987" y="2060573"/>
            <a:ext cx="7869555" cy="8229600"/>
          </a:xfrm>
          <a:custGeom>
            <a:avLst/>
            <a:gdLst/>
            <a:ahLst/>
            <a:cxnLst/>
            <a:rect r="r" b="b" t="t" l="l"/>
            <a:pathLst>
              <a:path h="8229600" w="7869555">
                <a:moveTo>
                  <a:pt x="7869555" y="0"/>
                </a:moveTo>
                <a:lnTo>
                  <a:pt x="0" y="0"/>
                </a:lnTo>
                <a:lnTo>
                  <a:pt x="0" y="8229600"/>
                </a:lnTo>
                <a:lnTo>
                  <a:pt x="7869555" y="8229600"/>
                </a:lnTo>
                <a:lnTo>
                  <a:pt x="7869555" y="0"/>
                </a:lnTo>
                <a:close/>
              </a:path>
            </a:pathLst>
          </a:custGeom>
          <a:blipFill>
            <a:blip r:embed="rId4"/>
            <a:stretch>
              <a:fillRect l="0" t="0" r="0" b="0"/>
            </a:stretch>
          </a:blipFill>
        </p:spPr>
      </p:sp>
      <p:sp>
        <p:nvSpPr>
          <p:cNvPr name="Freeform 5" id="5"/>
          <p:cNvSpPr/>
          <p:nvPr/>
        </p:nvSpPr>
        <p:spPr>
          <a:xfrm flipH="false" flipV="false" rot="0">
            <a:off x="10200435" y="2060573"/>
            <a:ext cx="758390" cy="772434"/>
          </a:xfrm>
          <a:custGeom>
            <a:avLst/>
            <a:gdLst/>
            <a:ahLst/>
            <a:cxnLst/>
            <a:rect r="r" b="b" t="t" l="l"/>
            <a:pathLst>
              <a:path h="772434" w="758390">
                <a:moveTo>
                  <a:pt x="0" y="0"/>
                </a:moveTo>
                <a:lnTo>
                  <a:pt x="758389" y="0"/>
                </a:lnTo>
                <a:lnTo>
                  <a:pt x="758389" y="772434"/>
                </a:lnTo>
                <a:lnTo>
                  <a:pt x="0" y="77243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944482" y="9007416"/>
            <a:ext cx="896424" cy="913025"/>
          </a:xfrm>
          <a:custGeom>
            <a:avLst/>
            <a:gdLst/>
            <a:ahLst/>
            <a:cxnLst/>
            <a:rect r="r" b="b" t="t" l="l"/>
            <a:pathLst>
              <a:path h="913025" w="896424">
                <a:moveTo>
                  <a:pt x="0" y="0"/>
                </a:moveTo>
                <a:lnTo>
                  <a:pt x="896424" y="0"/>
                </a:lnTo>
                <a:lnTo>
                  <a:pt x="896424" y="913025"/>
                </a:lnTo>
                <a:lnTo>
                  <a:pt x="0" y="91302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16769190" y="5575767"/>
            <a:ext cx="588704" cy="599606"/>
          </a:xfrm>
          <a:custGeom>
            <a:avLst/>
            <a:gdLst/>
            <a:ahLst/>
            <a:cxnLst/>
            <a:rect r="r" b="b" t="t" l="l"/>
            <a:pathLst>
              <a:path h="599606" w="588704">
                <a:moveTo>
                  <a:pt x="0" y="0"/>
                </a:moveTo>
                <a:lnTo>
                  <a:pt x="588704" y="0"/>
                </a:lnTo>
                <a:lnTo>
                  <a:pt x="588704" y="599606"/>
                </a:lnTo>
                <a:lnTo>
                  <a:pt x="0" y="59960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8" id="8"/>
          <p:cNvSpPr txBox="true"/>
          <p:nvPr/>
        </p:nvSpPr>
        <p:spPr>
          <a:xfrm rot="0">
            <a:off x="1028700" y="2766871"/>
            <a:ext cx="9171735" cy="2808895"/>
          </a:xfrm>
          <a:prstGeom prst="rect">
            <a:avLst/>
          </a:prstGeom>
        </p:spPr>
        <p:txBody>
          <a:bodyPr anchor="t" rtlCol="false" tIns="0" lIns="0" bIns="0" rIns="0">
            <a:spAutoFit/>
          </a:bodyPr>
          <a:lstStyle/>
          <a:p>
            <a:pPr algn="l">
              <a:lnSpc>
                <a:spcPts val="11009"/>
              </a:lnSpc>
            </a:pPr>
            <a:r>
              <a:rPr lang="en-US" sz="10008" b="true">
                <a:solidFill>
                  <a:srgbClr val="EFFAFC"/>
                </a:solidFill>
                <a:latin typeface="Montserrat Bold"/>
                <a:ea typeface="Montserrat Bold"/>
                <a:cs typeface="Montserrat Bold"/>
                <a:sym typeface="Montserrat Bold"/>
              </a:rPr>
              <a:t>SENAM KAKI DIABETES</a:t>
            </a:r>
          </a:p>
        </p:txBody>
      </p:sp>
      <p:sp>
        <p:nvSpPr>
          <p:cNvPr name="Freeform 9" id="9"/>
          <p:cNvSpPr/>
          <p:nvPr/>
        </p:nvSpPr>
        <p:spPr>
          <a:xfrm flipH="false" flipV="false" rot="0">
            <a:off x="190827" y="169042"/>
            <a:ext cx="1101471" cy="1201605"/>
          </a:xfrm>
          <a:custGeom>
            <a:avLst/>
            <a:gdLst/>
            <a:ahLst/>
            <a:cxnLst/>
            <a:rect r="r" b="b" t="t" l="l"/>
            <a:pathLst>
              <a:path h="1201605" w="1101471">
                <a:moveTo>
                  <a:pt x="0" y="0"/>
                </a:moveTo>
                <a:lnTo>
                  <a:pt x="1101471" y="0"/>
                </a:lnTo>
                <a:lnTo>
                  <a:pt x="1101471" y="1201606"/>
                </a:lnTo>
                <a:lnTo>
                  <a:pt x="0" y="1201606"/>
                </a:lnTo>
                <a:lnTo>
                  <a:pt x="0" y="0"/>
                </a:lnTo>
                <a:close/>
              </a:path>
            </a:pathLst>
          </a:custGeom>
          <a:blipFill>
            <a:blip r:embed="rId9"/>
            <a:stretch>
              <a:fillRect l="0" t="0" r="0" b="0"/>
            </a:stretch>
          </a:blipFill>
        </p:spPr>
      </p:sp>
      <p:sp>
        <p:nvSpPr>
          <p:cNvPr name="Freeform 10" id="10"/>
          <p:cNvSpPr/>
          <p:nvPr/>
        </p:nvSpPr>
        <p:spPr>
          <a:xfrm flipH="false" flipV="false" rot="0">
            <a:off x="1440000" y="205042"/>
            <a:ext cx="1204851" cy="1225272"/>
          </a:xfrm>
          <a:custGeom>
            <a:avLst/>
            <a:gdLst/>
            <a:ahLst/>
            <a:cxnLst/>
            <a:rect r="r" b="b" t="t" l="l"/>
            <a:pathLst>
              <a:path h="1225272" w="1204851">
                <a:moveTo>
                  <a:pt x="0" y="0"/>
                </a:moveTo>
                <a:lnTo>
                  <a:pt x="1204851" y="0"/>
                </a:lnTo>
                <a:lnTo>
                  <a:pt x="1204851" y="1225273"/>
                </a:lnTo>
                <a:lnTo>
                  <a:pt x="0" y="1225273"/>
                </a:lnTo>
                <a:lnTo>
                  <a:pt x="0" y="0"/>
                </a:lnTo>
                <a:close/>
              </a:path>
            </a:pathLst>
          </a:custGeom>
          <a:blipFill>
            <a:blip r:embed="rId10"/>
            <a:stretch>
              <a:fillRect l="0" t="0" r="0" b="0"/>
            </a:stretch>
          </a:blipFill>
        </p:spPr>
      </p:sp>
      <p:sp>
        <p:nvSpPr>
          <p:cNvPr name="Freeform 11" id="11"/>
          <p:cNvSpPr/>
          <p:nvPr/>
        </p:nvSpPr>
        <p:spPr>
          <a:xfrm flipH="false" flipV="false" rot="0">
            <a:off x="2749257" y="133390"/>
            <a:ext cx="1378610" cy="1378610"/>
          </a:xfrm>
          <a:custGeom>
            <a:avLst/>
            <a:gdLst/>
            <a:ahLst/>
            <a:cxnLst/>
            <a:rect r="r" b="b" t="t" l="l"/>
            <a:pathLst>
              <a:path h="1378610" w="1378610">
                <a:moveTo>
                  <a:pt x="0" y="0"/>
                </a:moveTo>
                <a:lnTo>
                  <a:pt x="1378611" y="0"/>
                </a:lnTo>
                <a:lnTo>
                  <a:pt x="1378611" y="1378610"/>
                </a:lnTo>
                <a:lnTo>
                  <a:pt x="0" y="1378610"/>
                </a:lnTo>
                <a:lnTo>
                  <a:pt x="0" y="0"/>
                </a:lnTo>
                <a:close/>
              </a:path>
            </a:pathLst>
          </a:custGeom>
          <a:blipFill>
            <a:blip r:embed="rId11"/>
            <a:stretch>
              <a:fillRect l="0" t="0" r="0" b="0"/>
            </a:stretch>
          </a:blipFill>
        </p:spPr>
      </p:sp>
      <p:sp>
        <p:nvSpPr>
          <p:cNvPr name="TextBox 12" id="12"/>
          <p:cNvSpPr txBox="true"/>
          <p:nvPr/>
        </p:nvSpPr>
        <p:spPr>
          <a:xfrm rot="0">
            <a:off x="2776460" y="6108698"/>
            <a:ext cx="5676214" cy="1180050"/>
          </a:xfrm>
          <a:prstGeom prst="rect">
            <a:avLst/>
          </a:prstGeom>
        </p:spPr>
        <p:txBody>
          <a:bodyPr anchor="t" rtlCol="false" tIns="0" lIns="0" bIns="0" rIns="0">
            <a:spAutoFit/>
          </a:bodyPr>
          <a:lstStyle/>
          <a:p>
            <a:pPr algn="l">
              <a:lnSpc>
                <a:spcPts val="4784"/>
              </a:lnSpc>
            </a:pPr>
            <a:r>
              <a:rPr lang="en-US" sz="3417" b="true">
                <a:solidFill>
                  <a:srgbClr val="F9F9F8">
                    <a:alpha val="69804"/>
                  </a:srgbClr>
                </a:solidFill>
                <a:latin typeface="Cardo Bold"/>
                <a:ea typeface="Cardo Bold"/>
                <a:cs typeface="Cardo Bold"/>
                <a:sym typeface="Cardo Bold"/>
              </a:rPr>
              <a:t>Ayo, Kita Kenali Penyakit Diabetes Melitus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FFAFC"/>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535761" y="3944227"/>
            <a:ext cx="10933845" cy="9721183"/>
          </a:xfrm>
          <a:custGeom>
            <a:avLst/>
            <a:gdLst/>
            <a:ahLst/>
            <a:cxnLst/>
            <a:rect r="r" b="b" t="t" l="l"/>
            <a:pathLst>
              <a:path h="9721183" w="10933845">
                <a:moveTo>
                  <a:pt x="0" y="0"/>
                </a:moveTo>
                <a:lnTo>
                  <a:pt x="10933845" y="0"/>
                </a:lnTo>
                <a:lnTo>
                  <a:pt x="10933845" y="9721183"/>
                </a:lnTo>
                <a:lnTo>
                  <a:pt x="0" y="972118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423485" y="2341135"/>
            <a:ext cx="6180881" cy="6180881"/>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046" t="0" r="-25046" b="0"/>
              </a:stretch>
            </a:blipFill>
            <a:ln w="133350" cap="sq">
              <a:solidFill>
                <a:srgbClr val="EFFAFC"/>
              </a:solidFill>
              <a:prstDash val="solid"/>
              <a:miter/>
            </a:ln>
          </p:spPr>
        </p:sp>
      </p:grpSp>
      <p:sp>
        <p:nvSpPr>
          <p:cNvPr name="Freeform 5" id="5"/>
          <p:cNvSpPr/>
          <p:nvPr/>
        </p:nvSpPr>
        <p:spPr>
          <a:xfrm flipH="false" flipV="false" rot="0">
            <a:off x="6562552" y="1805361"/>
            <a:ext cx="783031" cy="797532"/>
          </a:xfrm>
          <a:custGeom>
            <a:avLst/>
            <a:gdLst/>
            <a:ahLst/>
            <a:cxnLst/>
            <a:rect r="r" b="b" t="t" l="l"/>
            <a:pathLst>
              <a:path h="797532" w="783031">
                <a:moveTo>
                  <a:pt x="0" y="0"/>
                </a:moveTo>
                <a:lnTo>
                  <a:pt x="783032" y="0"/>
                </a:lnTo>
                <a:lnTo>
                  <a:pt x="783032" y="797532"/>
                </a:lnTo>
                <a:lnTo>
                  <a:pt x="0" y="79753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6104247" y="8448977"/>
            <a:ext cx="559407" cy="569767"/>
          </a:xfrm>
          <a:custGeom>
            <a:avLst/>
            <a:gdLst/>
            <a:ahLst/>
            <a:cxnLst/>
            <a:rect r="r" b="b" t="t" l="l"/>
            <a:pathLst>
              <a:path h="569767" w="559407">
                <a:moveTo>
                  <a:pt x="0" y="0"/>
                </a:moveTo>
                <a:lnTo>
                  <a:pt x="559407" y="0"/>
                </a:lnTo>
                <a:lnTo>
                  <a:pt x="559407" y="569766"/>
                </a:lnTo>
                <a:lnTo>
                  <a:pt x="0" y="56976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1362651" y="8960956"/>
            <a:ext cx="487696" cy="496727"/>
          </a:xfrm>
          <a:custGeom>
            <a:avLst/>
            <a:gdLst/>
            <a:ahLst/>
            <a:cxnLst/>
            <a:rect r="r" b="b" t="t" l="l"/>
            <a:pathLst>
              <a:path h="496727" w="487696">
                <a:moveTo>
                  <a:pt x="0" y="0"/>
                </a:moveTo>
                <a:lnTo>
                  <a:pt x="487696" y="0"/>
                </a:lnTo>
                <a:lnTo>
                  <a:pt x="487696" y="496727"/>
                </a:lnTo>
                <a:lnTo>
                  <a:pt x="0" y="49672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8" id="8"/>
          <p:cNvGrpSpPr/>
          <p:nvPr/>
        </p:nvGrpSpPr>
        <p:grpSpPr>
          <a:xfrm rot="0">
            <a:off x="4513925" y="6905625"/>
            <a:ext cx="2440143" cy="244014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FAFC"/>
            </a:solidFill>
            <a:ln w="76200" cap="sq">
              <a:solidFill>
                <a:srgbClr val="147174"/>
              </a:solidFill>
              <a:prstDash val="solid"/>
              <a:miter/>
            </a:ln>
          </p:spPr>
        </p:sp>
        <p:sp>
          <p:nvSpPr>
            <p:cNvPr name="TextBox 10" id="10"/>
            <p:cNvSpPr txBox="true"/>
            <p:nvPr/>
          </p:nvSpPr>
          <p:spPr>
            <a:xfrm>
              <a:off x="76200" y="76200"/>
              <a:ext cx="660400" cy="660400"/>
            </a:xfrm>
            <a:prstGeom prst="rect">
              <a:avLst/>
            </a:prstGeom>
          </p:spPr>
          <p:txBody>
            <a:bodyPr anchor="ctr" rtlCol="false" tIns="50800" lIns="50800" bIns="50800" rIns="50800"/>
            <a:lstStyle/>
            <a:p>
              <a:pPr algn="ctr">
                <a:lnSpc>
                  <a:spcPts val="2976"/>
                </a:lnSpc>
              </a:pPr>
            </a:p>
          </p:txBody>
        </p:sp>
      </p:grpSp>
      <p:sp>
        <p:nvSpPr>
          <p:cNvPr name="Freeform 11" id="11"/>
          <p:cNvSpPr/>
          <p:nvPr/>
        </p:nvSpPr>
        <p:spPr>
          <a:xfrm flipH="false" flipV="false" rot="0">
            <a:off x="5184038" y="7429163"/>
            <a:ext cx="1099918" cy="1252495"/>
          </a:xfrm>
          <a:custGeom>
            <a:avLst/>
            <a:gdLst/>
            <a:ahLst/>
            <a:cxnLst/>
            <a:rect r="r" b="b" t="t" l="l"/>
            <a:pathLst>
              <a:path h="1252495" w="1099918">
                <a:moveTo>
                  <a:pt x="0" y="0"/>
                </a:moveTo>
                <a:lnTo>
                  <a:pt x="1099918" y="0"/>
                </a:lnTo>
                <a:lnTo>
                  <a:pt x="1099918" y="1252495"/>
                </a:lnTo>
                <a:lnTo>
                  <a:pt x="0" y="125249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2" id="12"/>
          <p:cNvSpPr txBox="true"/>
          <p:nvPr/>
        </p:nvSpPr>
        <p:spPr>
          <a:xfrm rot="0">
            <a:off x="7791753" y="1925013"/>
            <a:ext cx="7519654" cy="1412883"/>
          </a:xfrm>
          <a:prstGeom prst="rect">
            <a:avLst/>
          </a:prstGeom>
        </p:spPr>
        <p:txBody>
          <a:bodyPr anchor="t" rtlCol="false" tIns="0" lIns="0" bIns="0" rIns="0">
            <a:spAutoFit/>
          </a:bodyPr>
          <a:lstStyle/>
          <a:p>
            <a:pPr algn="l">
              <a:lnSpc>
                <a:spcPts val="5536"/>
              </a:lnSpc>
            </a:pPr>
            <a:r>
              <a:rPr lang="en-US" sz="5033" b="true">
                <a:solidFill>
                  <a:srgbClr val="147174"/>
                </a:solidFill>
                <a:latin typeface="Montserrat Bold"/>
                <a:ea typeface="Montserrat Bold"/>
                <a:cs typeface="Montserrat Bold"/>
                <a:sym typeface="Montserrat Bold"/>
              </a:rPr>
              <a:t>SENAM KAKI DIABETES</a:t>
            </a:r>
          </a:p>
        </p:txBody>
      </p:sp>
      <p:sp>
        <p:nvSpPr>
          <p:cNvPr name="TextBox 13" id="13"/>
          <p:cNvSpPr txBox="true"/>
          <p:nvPr/>
        </p:nvSpPr>
        <p:spPr>
          <a:xfrm rot="0">
            <a:off x="8559128" y="3781651"/>
            <a:ext cx="8411752" cy="2123624"/>
          </a:xfrm>
          <a:prstGeom prst="rect">
            <a:avLst/>
          </a:prstGeom>
        </p:spPr>
        <p:txBody>
          <a:bodyPr anchor="t" rtlCol="false" tIns="0" lIns="0" bIns="0" rIns="0">
            <a:spAutoFit/>
          </a:bodyPr>
          <a:lstStyle/>
          <a:p>
            <a:pPr algn="just">
              <a:lnSpc>
                <a:spcPts val="4224"/>
              </a:lnSpc>
            </a:pPr>
            <a:r>
              <a:rPr lang="en-US" sz="3017" b="true">
                <a:solidFill>
                  <a:srgbClr val="1C1815">
                    <a:alpha val="69804"/>
                  </a:srgbClr>
                </a:solidFill>
                <a:latin typeface="Cardo Bold"/>
                <a:ea typeface="Cardo Bold"/>
                <a:cs typeface="Cardo Bold"/>
                <a:sym typeface="Cardo Bold"/>
              </a:rPr>
              <a:t>Senam kaki adalah kegiatan atau latihan yang dilakukan oleh pasien Diabetes Melitus untuk mencegah terjadinya luka dan membantu memperlancar peredaran darah bagian kaki.</a:t>
            </a:r>
          </a:p>
        </p:txBody>
      </p:sp>
      <p:sp>
        <p:nvSpPr>
          <p:cNvPr name="Freeform 14" id="14"/>
          <p:cNvSpPr/>
          <p:nvPr/>
        </p:nvSpPr>
        <p:spPr>
          <a:xfrm flipH="false" flipV="false" rot="0">
            <a:off x="190827" y="169042"/>
            <a:ext cx="1101471" cy="1201605"/>
          </a:xfrm>
          <a:custGeom>
            <a:avLst/>
            <a:gdLst/>
            <a:ahLst/>
            <a:cxnLst/>
            <a:rect r="r" b="b" t="t" l="l"/>
            <a:pathLst>
              <a:path h="1201605" w="1101471">
                <a:moveTo>
                  <a:pt x="0" y="0"/>
                </a:moveTo>
                <a:lnTo>
                  <a:pt x="1101471" y="0"/>
                </a:lnTo>
                <a:lnTo>
                  <a:pt x="1101471" y="1201606"/>
                </a:lnTo>
                <a:lnTo>
                  <a:pt x="0" y="1201606"/>
                </a:lnTo>
                <a:lnTo>
                  <a:pt x="0" y="0"/>
                </a:lnTo>
                <a:close/>
              </a:path>
            </a:pathLst>
          </a:custGeom>
          <a:blipFill>
            <a:blip r:embed="rId11"/>
            <a:stretch>
              <a:fillRect l="0" t="0" r="0" b="0"/>
            </a:stretch>
          </a:blipFill>
        </p:spPr>
      </p:sp>
      <p:sp>
        <p:nvSpPr>
          <p:cNvPr name="Freeform 15" id="15"/>
          <p:cNvSpPr/>
          <p:nvPr/>
        </p:nvSpPr>
        <p:spPr>
          <a:xfrm flipH="false" flipV="false" rot="0">
            <a:off x="1440000" y="205042"/>
            <a:ext cx="1204851" cy="1225272"/>
          </a:xfrm>
          <a:custGeom>
            <a:avLst/>
            <a:gdLst/>
            <a:ahLst/>
            <a:cxnLst/>
            <a:rect r="r" b="b" t="t" l="l"/>
            <a:pathLst>
              <a:path h="1225272" w="1204851">
                <a:moveTo>
                  <a:pt x="0" y="0"/>
                </a:moveTo>
                <a:lnTo>
                  <a:pt x="1204851" y="0"/>
                </a:lnTo>
                <a:lnTo>
                  <a:pt x="1204851" y="1225273"/>
                </a:lnTo>
                <a:lnTo>
                  <a:pt x="0" y="1225273"/>
                </a:lnTo>
                <a:lnTo>
                  <a:pt x="0" y="0"/>
                </a:lnTo>
                <a:close/>
              </a:path>
            </a:pathLst>
          </a:custGeom>
          <a:blipFill>
            <a:blip r:embed="rId12"/>
            <a:stretch>
              <a:fillRect l="0" t="0" r="0" b="0"/>
            </a:stretch>
          </a:blipFill>
        </p:spPr>
      </p:sp>
      <p:sp>
        <p:nvSpPr>
          <p:cNvPr name="Freeform 16" id="16"/>
          <p:cNvSpPr/>
          <p:nvPr/>
        </p:nvSpPr>
        <p:spPr>
          <a:xfrm flipH="false" flipV="false" rot="0">
            <a:off x="2749257" y="133390"/>
            <a:ext cx="1378610" cy="1378610"/>
          </a:xfrm>
          <a:custGeom>
            <a:avLst/>
            <a:gdLst/>
            <a:ahLst/>
            <a:cxnLst/>
            <a:rect r="r" b="b" t="t" l="l"/>
            <a:pathLst>
              <a:path h="1378610" w="1378610">
                <a:moveTo>
                  <a:pt x="0" y="0"/>
                </a:moveTo>
                <a:lnTo>
                  <a:pt x="1378611" y="0"/>
                </a:lnTo>
                <a:lnTo>
                  <a:pt x="1378611" y="1378610"/>
                </a:lnTo>
                <a:lnTo>
                  <a:pt x="0" y="1378610"/>
                </a:lnTo>
                <a:lnTo>
                  <a:pt x="0" y="0"/>
                </a:lnTo>
                <a:close/>
              </a:path>
            </a:pathLst>
          </a:custGeom>
          <a:blipFill>
            <a:blip r:embed="rId13"/>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EFFAFC"/>
        </a:solidFill>
      </p:bgPr>
    </p:bg>
    <p:spTree>
      <p:nvGrpSpPr>
        <p:cNvPr id="1" name=""/>
        <p:cNvGrpSpPr/>
        <p:nvPr/>
      </p:nvGrpSpPr>
      <p:grpSpPr>
        <a:xfrm>
          <a:off x="0" y="0"/>
          <a:ext cx="0" cy="0"/>
          <a:chOff x="0" y="0"/>
          <a:chExt cx="0" cy="0"/>
        </a:xfrm>
      </p:grpSpPr>
      <p:sp>
        <p:nvSpPr>
          <p:cNvPr name="Freeform 2" id="2"/>
          <p:cNvSpPr/>
          <p:nvPr/>
        </p:nvSpPr>
        <p:spPr>
          <a:xfrm flipH="false" flipV="true" rot="5400000">
            <a:off x="10057106" y="3944227"/>
            <a:ext cx="10933845" cy="9721183"/>
          </a:xfrm>
          <a:custGeom>
            <a:avLst/>
            <a:gdLst/>
            <a:ahLst/>
            <a:cxnLst/>
            <a:rect r="r" b="b" t="t" l="l"/>
            <a:pathLst>
              <a:path h="9721183" w="10933845">
                <a:moveTo>
                  <a:pt x="0" y="9721183"/>
                </a:moveTo>
                <a:lnTo>
                  <a:pt x="10933845" y="9721183"/>
                </a:lnTo>
                <a:lnTo>
                  <a:pt x="10933845" y="0"/>
                </a:lnTo>
                <a:lnTo>
                  <a:pt x="0" y="0"/>
                </a:lnTo>
                <a:lnTo>
                  <a:pt x="0" y="9721183"/>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663437" y="2799996"/>
            <a:ext cx="5660031" cy="5805401"/>
            <a:chOff x="0" y="0"/>
            <a:chExt cx="770955" cy="790756"/>
          </a:xfrm>
        </p:grpSpPr>
        <p:sp>
          <p:nvSpPr>
            <p:cNvPr name="Freeform 4" id="4"/>
            <p:cNvSpPr/>
            <p:nvPr/>
          </p:nvSpPr>
          <p:spPr>
            <a:xfrm flipH="false" flipV="false" rot="0">
              <a:off x="0" y="0"/>
              <a:ext cx="770955" cy="790756"/>
            </a:xfrm>
            <a:custGeom>
              <a:avLst/>
              <a:gdLst/>
              <a:ahLst/>
              <a:cxnLst/>
              <a:rect r="r" b="b" t="t" l="l"/>
              <a:pathLst>
                <a:path h="790756" w="770955">
                  <a:moveTo>
                    <a:pt x="45138" y="0"/>
                  </a:moveTo>
                  <a:lnTo>
                    <a:pt x="725817" y="0"/>
                  </a:lnTo>
                  <a:cubicBezTo>
                    <a:pt x="750746" y="0"/>
                    <a:pt x="770955" y="20209"/>
                    <a:pt x="770955" y="45138"/>
                  </a:cubicBezTo>
                  <a:lnTo>
                    <a:pt x="770955" y="745618"/>
                  </a:lnTo>
                  <a:cubicBezTo>
                    <a:pt x="770955" y="757589"/>
                    <a:pt x="766199" y="769070"/>
                    <a:pt x="757734" y="777535"/>
                  </a:cubicBezTo>
                  <a:cubicBezTo>
                    <a:pt x="749269" y="786000"/>
                    <a:pt x="737788" y="790756"/>
                    <a:pt x="725817" y="790756"/>
                  </a:cubicBezTo>
                  <a:lnTo>
                    <a:pt x="45138" y="790756"/>
                  </a:lnTo>
                  <a:cubicBezTo>
                    <a:pt x="20209" y="790756"/>
                    <a:pt x="0" y="770547"/>
                    <a:pt x="0" y="745618"/>
                  </a:cubicBezTo>
                  <a:lnTo>
                    <a:pt x="0" y="45138"/>
                  </a:lnTo>
                  <a:cubicBezTo>
                    <a:pt x="0" y="33167"/>
                    <a:pt x="4756" y="21686"/>
                    <a:pt x="13221" y="13221"/>
                  </a:cubicBezTo>
                  <a:cubicBezTo>
                    <a:pt x="21686" y="4756"/>
                    <a:pt x="33167" y="0"/>
                    <a:pt x="45138" y="0"/>
                  </a:cubicBezTo>
                  <a:close/>
                </a:path>
              </a:pathLst>
            </a:custGeom>
            <a:blipFill>
              <a:blip r:embed="rId4"/>
              <a:stretch>
                <a:fillRect l="-26830" t="0" r="-26830" b="0"/>
              </a:stretch>
            </a:blipFill>
            <a:ln w="76200" cap="rnd">
              <a:solidFill>
                <a:srgbClr val="EFFAFC"/>
              </a:solidFill>
              <a:prstDash val="solid"/>
              <a:round/>
            </a:ln>
          </p:spPr>
        </p:sp>
      </p:grpSp>
      <p:sp>
        <p:nvSpPr>
          <p:cNvPr name="TextBox 5" id="5"/>
          <p:cNvSpPr txBox="true"/>
          <p:nvPr/>
        </p:nvSpPr>
        <p:spPr>
          <a:xfrm rot="0">
            <a:off x="1051229" y="1917390"/>
            <a:ext cx="8170710" cy="1412883"/>
          </a:xfrm>
          <a:prstGeom prst="rect">
            <a:avLst/>
          </a:prstGeom>
        </p:spPr>
        <p:txBody>
          <a:bodyPr anchor="t" rtlCol="false" tIns="0" lIns="0" bIns="0" rIns="0">
            <a:spAutoFit/>
          </a:bodyPr>
          <a:lstStyle/>
          <a:p>
            <a:pPr algn="l">
              <a:lnSpc>
                <a:spcPts val="5536"/>
              </a:lnSpc>
            </a:pPr>
            <a:r>
              <a:rPr lang="en-US" sz="5033" b="true">
                <a:solidFill>
                  <a:srgbClr val="147174"/>
                </a:solidFill>
                <a:latin typeface="Montserrat Bold"/>
                <a:ea typeface="Montserrat Bold"/>
                <a:cs typeface="Montserrat Bold"/>
                <a:sym typeface="Montserrat Bold"/>
              </a:rPr>
              <a:t>TUJUAN SENAM KAKI DIABETES</a:t>
            </a:r>
          </a:p>
        </p:txBody>
      </p:sp>
      <p:grpSp>
        <p:nvGrpSpPr>
          <p:cNvPr name="Group 6" id="6"/>
          <p:cNvGrpSpPr/>
          <p:nvPr/>
        </p:nvGrpSpPr>
        <p:grpSpPr>
          <a:xfrm rot="0">
            <a:off x="1550532" y="3742841"/>
            <a:ext cx="290374" cy="290374"/>
            <a:chOff x="0" y="0"/>
            <a:chExt cx="129694" cy="129694"/>
          </a:xfrm>
        </p:grpSpPr>
        <p:sp>
          <p:nvSpPr>
            <p:cNvPr name="Freeform 7" id="7"/>
            <p:cNvSpPr/>
            <p:nvPr/>
          </p:nvSpPr>
          <p:spPr>
            <a:xfrm flipH="false" flipV="false" rot="0">
              <a:off x="0" y="0"/>
              <a:ext cx="129694" cy="129694"/>
            </a:xfrm>
            <a:custGeom>
              <a:avLst/>
              <a:gdLst/>
              <a:ahLst/>
              <a:cxnLst/>
              <a:rect r="r" b="b" t="t" l="l"/>
              <a:pathLst>
                <a:path h="129694" w="129694">
                  <a:moveTo>
                    <a:pt x="64847" y="0"/>
                  </a:moveTo>
                  <a:lnTo>
                    <a:pt x="64847" y="0"/>
                  </a:lnTo>
                  <a:cubicBezTo>
                    <a:pt x="100661" y="0"/>
                    <a:pt x="129694" y="29033"/>
                    <a:pt x="129694" y="64847"/>
                  </a:cubicBezTo>
                  <a:lnTo>
                    <a:pt x="129694" y="64847"/>
                  </a:lnTo>
                  <a:cubicBezTo>
                    <a:pt x="129694" y="82045"/>
                    <a:pt x="122862" y="98539"/>
                    <a:pt x="110700" y="110700"/>
                  </a:cubicBezTo>
                  <a:cubicBezTo>
                    <a:pt x="98539" y="122862"/>
                    <a:pt x="82045" y="129694"/>
                    <a:pt x="64847" y="129694"/>
                  </a:cubicBezTo>
                  <a:lnTo>
                    <a:pt x="64847" y="129694"/>
                  </a:lnTo>
                  <a:cubicBezTo>
                    <a:pt x="47648" y="129694"/>
                    <a:pt x="31154" y="122862"/>
                    <a:pt x="18993" y="110700"/>
                  </a:cubicBezTo>
                  <a:cubicBezTo>
                    <a:pt x="6832" y="98539"/>
                    <a:pt x="0" y="82045"/>
                    <a:pt x="0" y="64847"/>
                  </a:cubicBezTo>
                  <a:lnTo>
                    <a:pt x="0" y="64847"/>
                  </a:lnTo>
                  <a:cubicBezTo>
                    <a:pt x="0" y="47648"/>
                    <a:pt x="6832" y="31154"/>
                    <a:pt x="18993" y="18993"/>
                  </a:cubicBezTo>
                  <a:cubicBezTo>
                    <a:pt x="31154" y="6832"/>
                    <a:pt x="47648" y="0"/>
                    <a:pt x="64847" y="0"/>
                  </a:cubicBezTo>
                  <a:close/>
                </a:path>
              </a:pathLst>
            </a:custGeom>
            <a:solidFill>
              <a:srgbClr val="147174"/>
            </a:solidFill>
          </p:spPr>
        </p:sp>
        <p:sp>
          <p:nvSpPr>
            <p:cNvPr name="TextBox 8" id="8"/>
            <p:cNvSpPr txBox="true"/>
            <p:nvPr/>
          </p:nvSpPr>
          <p:spPr>
            <a:xfrm>
              <a:off x="0" y="0"/>
              <a:ext cx="129694" cy="129694"/>
            </a:xfrm>
            <a:prstGeom prst="rect">
              <a:avLst/>
            </a:prstGeom>
          </p:spPr>
          <p:txBody>
            <a:bodyPr anchor="ctr" rtlCol="false" tIns="50800" lIns="50800" bIns="50800" rIns="50800"/>
            <a:lstStyle/>
            <a:p>
              <a:pPr algn="ctr">
                <a:lnSpc>
                  <a:spcPts val="2976"/>
                </a:lnSpc>
              </a:pPr>
            </a:p>
          </p:txBody>
        </p:sp>
      </p:grpSp>
      <p:grpSp>
        <p:nvGrpSpPr>
          <p:cNvPr name="Group 9" id="9"/>
          <p:cNvGrpSpPr/>
          <p:nvPr/>
        </p:nvGrpSpPr>
        <p:grpSpPr>
          <a:xfrm rot="0">
            <a:off x="1550532" y="4502252"/>
            <a:ext cx="290374" cy="290374"/>
            <a:chOff x="0" y="0"/>
            <a:chExt cx="129694" cy="129694"/>
          </a:xfrm>
        </p:grpSpPr>
        <p:sp>
          <p:nvSpPr>
            <p:cNvPr name="Freeform 10" id="10"/>
            <p:cNvSpPr/>
            <p:nvPr/>
          </p:nvSpPr>
          <p:spPr>
            <a:xfrm flipH="false" flipV="false" rot="0">
              <a:off x="0" y="0"/>
              <a:ext cx="129694" cy="129694"/>
            </a:xfrm>
            <a:custGeom>
              <a:avLst/>
              <a:gdLst/>
              <a:ahLst/>
              <a:cxnLst/>
              <a:rect r="r" b="b" t="t" l="l"/>
              <a:pathLst>
                <a:path h="129694" w="129694">
                  <a:moveTo>
                    <a:pt x="64847" y="0"/>
                  </a:moveTo>
                  <a:lnTo>
                    <a:pt x="64847" y="0"/>
                  </a:lnTo>
                  <a:cubicBezTo>
                    <a:pt x="100661" y="0"/>
                    <a:pt x="129694" y="29033"/>
                    <a:pt x="129694" y="64847"/>
                  </a:cubicBezTo>
                  <a:lnTo>
                    <a:pt x="129694" y="64847"/>
                  </a:lnTo>
                  <a:cubicBezTo>
                    <a:pt x="129694" y="82045"/>
                    <a:pt x="122862" y="98539"/>
                    <a:pt x="110700" y="110700"/>
                  </a:cubicBezTo>
                  <a:cubicBezTo>
                    <a:pt x="98539" y="122862"/>
                    <a:pt x="82045" y="129694"/>
                    <a:pt x="64847" y="129694"/>
                  </a:cubicBezTo>
                  <a:lnTo>
                    <a:pt x="64847" y="129694"/>
                  </a:lnTo>
                  <a:cubicBezTo>
                    <a:pt x="47648" y="129694"/>
                    <a:pt x="31154" y="122862"/>
                    <a:pt x="18993" y="110700"/>
                  </a:cubicBezTo>
                  <a:cubicBezTo>
                    <a:pt x="6832" y="98539"/>
                    <a:pt x="0" y="82045"/>
                    <a:pt x="0" y="64847"/>
                  </a:cubicBezTo>
                  <a:lnTo>
                    <a:pt x="0" y="64847"/>
                  </a:lnTo>
                  <a:cubicBezTo>
                    <a:pt x="0" y="47648"/>
                    <a:pt x="6832" y="31154"/>
                    <a:pt x="18993" y="18993"/>
                  </a:cubicBezTo>
                  <a:cubicBezTo>
                    <a:pt x="31154" y="6832"/>
                    <a:pt x="47648" y="0"/>
                    <a:pt x="64847" y="0"/>
                  </a:cubicBezTo>
                  <a:close/>
                </a:path>
              </a:pathLst>
            </a:custGeom>
            <a:solidFill>
              <a:srgbClr val="147174"/>
            </a:solidFill>
          </p:spPr>
        </p:sp>
        <p:sp>
          <p:nvSpPr>
            <p:cNvPr name="TextBox 11" id="11"/>
            <p:cNvSpPr txBox="true"/>
            <p:nvPr/>
          </p:nvSpPr>
          <p:spPr>
            <a:xfrm>
              <a:off x="0" y="0"/>
              <a:ext cx="129694" cy="129694"/>
            </a:xfrm>
            <a:prstGeom prst="rect">
              <a:avLst/>
            </a:prstGeom>
          </p:spPr>
          <p:txBody>
            <a:bodyPr anchor="ctr" rtlCol="false" tIns="50800" lIns="50800" bIns="50800" rIns="50800"/>
            <a:lstStyle/>
            <a:p>
              <a:pPr algn="ctr">
                <a:lnSpc>
                  <a:spcPts val="2976"/>
                </a:lnSpc>
              </a:pPr>
            </a:p>
          </p:txBody>
        </p:sp>
      </p:grpSp>
      <p:grpSp>
        <p:nvGrpSpPr>
          <p:cNvPr name="Group 12" id="12"/>
          <p:cNvGrpSpPr/>
          <p:nvPr/>
        </p:nvGrpSpPr>
        <p:grpSpPr>
          <a:xfrm rot="0">
            <a:off x="1550532" y="5324756"/>
            <a:ext cx="290374" cy="290374"/>
            <a:chOff x="0" y="0"/>
            <a:chExt cx="129694" cy="129694"/>
          </a:xfrm>
        </p:grpSpPr>
        <p:sp>
          <p:nvSpPr>
            <p:cNvPr name="Freeform 13" id="13"/>
            <p:cNvSpPr/>
            <p:nvPr/>
          </p:nvSpPr>
          <p:spPr>
            <a:xfrm flipH="false" flipV="false" rot="0">
              <a:off x="0" y="0"/>
              <a:ext cx="129694" cy="129694"/>
            </a:xfrm>
            <a:custGeom>
              <a:avLst/>
              <a:gdLst/>
              <a:ahLst/>
              <a:cxnLst/>
              <a:rect r="r" b="b" t="t" l="l"/>
              <a:pathLst>
                <a:path h="129694" w="129694">
                  <a:moveTo>
                    <a:pt x="64847" y="0"/>
                  </a:moveTo>
                  <a:lnTo>
                    <a:pt x="64847" y="0"/>
                  </a:lnTo>
                  <a:cubicBezTo>
                    <a:pt x="100661" y="0"/>
                    <a:pt x="129694" y="29033"/>
                    <a:pt x="129694" y="64847"/>
                  </a:cubicBezTo>
                  <a:lnTo>
                    <a:pt x="129694" y="64847"/>
                  </a:lnTo>
                  <a:cubicBezTo>
                    <a:pt x="129694" y="82045"/>
                    <a:pt x="122862" y="98539"/>
                    <a:pt x="110700" y="110700"/>
                  </a:cubicBezTo>
                  <a:cubicBezTo>
                    <a:pt x="98539" y="122862"/>
                    <a:pt x="82045" y="129694"/>
                    <a:pt x="64847" y="129694"/>
                  </a:cubicBezTo>
                  <a:lnTo>
                    <a:pt x="64847" y="129694"/>
                  </a:lnTo>
                  <a:cubicBezTo>
                    <a:pt x="47648" y="129694"/>
                    <a:pt x="31154" y="122862"/>
                    <a:pt x="18993" y="110700"/>
                  </a:cubicBezTo>
                  <a:cubicBezTo>
                    <a:pt x="6832" y="98539"/>
                    <a:pt x="0" y="82045"/>
                    <a:pt x="0" y="64847"/>
                  </a:cubicBezTo>
                  <a:lnTo>
                    <a:pt x="0" y="64847"/>
                  </a:lnTo>
                  <a:cubicBezTo>
                    <a:pt x="0" y="47648"/>
                    <a:pt x="6832" y="31154"/>
                    <a:pt x="18993" y="18993"/>
                  </a:cubicBezTo>
                  <a:cubicBezTo>
                    <a:pt x="31154" y="6832"/>
                    <a:pt x="47648" y="0"/>
                    <a:pt x="64847" y="0"/>
                  </a:cubicBezTo>
                  <a:close/>
                </a:path>
              </a:pathLst>
            </a:custGeom>
            <a:solidFill>
              <a:srgbClr val="147174"/>
            </a:solidFill>
          </p:spPr>
        </p:sp>
        <p:sp>
          <p:nvSpPr>
            <p:cNvPr name="TextBox 14" id="14"/>
            <p:cNvSpPr txBox="true"/>
            <p:nvPr/>
          </p:nvSpPr>
          <p:spPr>
            <a:xfrm>
              <a:off x="0" y="0"/>
              <a:ext cx="129694" cy="129694"/>
            </a:xfrm>
            <a:prstGeom prst="rect">
              <a:avLst/>
            </a:prstGeom>
          </p:spPr>
          <p:txBody>
            <a:bodyPr anchor="ctr" rtlCol="false" tIns="50800" lIns="50800" bIns="50800" rIns="50800"/>
            <a:lstStyle/>
            <a:p>
              <a:pPr algn="ctr">
                <a:lnSpc>
                  <a:spcPts val="2976"/>
                </a:lnSpc>
              </a:pPr>
            </a:p>
          </p:txBody>
        </p:sp>
      </p:grpSp>
      <p:sp>
        <p:nvSpPr>
          <p:cNvPr name="TextBox 15" id="15"/>
          <p:cNvSpPr txBox="true"/>
          <p:nvPr/>
        </p:nvSpPr>
        <p:spPr>
          <a:xfrm rot="0">
            <a:off x="2083655" y="3635073"/>
            <a:ext cx="7849495" cy="441325"/>
          </a:xfrm>
          <a:prstGeom prst="rect">
            <a:avLst/>
          </a:prstGeom>
        </p:spPr>
        <p:txBody>
          <a:bodyPr anchor="t" rtlCol="false" tIns="0" lIns="0" bIns="0" rIns="0">
            <a:spAutoFit/>
          </a:bodyPr>
          <a:lstStyle/>
          <a:p>
            <a:pPr algn="l">
              <a:lnSpc>
                <a:spcPts val="3499"/>
              </a:lnSpc>
            </a:pPr>
            <a:r>
              <a:rPr lang="en-US" sz="2499" b="true">
                <a:solidFill>
                  <a:srgbClr val="147174"/>
                </a:solidFill>
                <a:latin typeface="Poppins Bold"/>
                <a:ea typeface="Poppins Bold"/>
                <a:cs typeface="Poppins Bold"/>
                <a:sym typeface="Poppins Bold"/>
              </a:rPr>
              <a:t>Meningkatkan penggunaan insulin oleh tubuh</a:t>
            </a:r>
          </a:p>
        </p:txBody>
      </p:sp>
      <p:sp>
        <p:nvSpPr>
          <p:cNvPr name="TextBox 16" id="16"/>
          <p:cNvSpPr txBox="true"/>
          <p:nvPr/>
        </p:nvSpPr>
        <p:spPr>
          <a:xfrm rot="0">
            <a:off x="2083655" y="5215942"/>
            <a:ext cx="6804990" cy="441325"/>
          </a:xfrm>
          <a:prstGeom prst="rect">
            <a:avLst/>
          </a:prstGeom>
        </p:spPr>
        <p:txBody>
          <a:bodyPr anchor="t" rtlCol="false" tIns="0" lIns="0" bIns="0" rIns="0">
            <a:spAutoFit/>
          </a:bodyPr>
          <a:lstStyle/>
          <a:p>
            <a:pPr algn="l">
              <a:lnSpc>
                <a:spcPts val="3499"/>
              </a:lnSpc>
            </a:pPr>
            <a:r>
              <a:rPr lang="en-US" sz="2499" b="true">
                <a:solidFill>
                  <a:srgbClr val="147174"/>
                </a:solidFill>
                <a:latin typeface="Poppins Bold"/>
                <a:ea typeface="Poppins Bold"/>
                <a:cs typeface="Poppins Bold"/>
                <a:sym typeface="Poppins Bold"/>
              </a:rPr>
              <a:t>Memperbarui sirkulasi darah</a:t>
            </a:r>
          </a:p>
        </p:txBody>
      </p:sp>
      <p:sp>
        <p:nvSpPr>
          <p:cNvPr name="TextBox 17" id="17"/>
          <p:cNvSpPr txBox="true"/>
          <p:nvPr/>
        </p:nvSpPr>
        <p:spPr>
          <a:xfrm rot="0">
            <a:off x="2083655" y="7833212"/>
            <a:ext cx="6804990" cy="441325"/>
          </a:xfrm>
          <a:prstGeom prst="rect">
            <a:avLst/>
          </a:prstGeom>
        </p:spPr>
        <p:txBody>
          <a:bodyPr anchor="t" rtlCol="false" tIns="0" lIns="0" bIns="0" rIns="0">
            <a:spAutoFit/>
          </a:bodyPr>
          <a:lstStyle/>
          <a:p>
            <a:pPr algn="l">
              <a:lnSpc>
                <a:spcPts val="3499"/>
              </a:lnSpc>
            </a:pPr>
            <a:r>
              <a:rPr lang="en-US" sz="2499" b="true">
                <a:solidFill>
                  <a:srgbClr val="147174"/>
                </a:solidFill>
                <a:latin typeface="Poppins Bold"/>
                <a:ea typeface="Poppins Bold"/>
                <a:cs typeface="Poppins Bold"/>
                <a:sym typeface="Poppins Bold"/>
              </a:rPr>
              <a:t>Mengatasi keterbatasan gerak sendi</a:t>
            </a:r>
          </a:p>
        </p:txBody>
      </p:sp>
      <p:sp>
        <p:nvSpPr>
          <p:cNvPr name="Freeform 18" id="18"/>
          <p:cNvSpPr/>
          <p:nvPr/>
        </p:nvSpPr>
        <p:spPr>
          <a:xfrm flipH="true" flipV="false" rot="5987039">
            <a:off x="-1804569" y="-1582138"/>
            <a:ext cx="4530290" cy="4027840"/>
          </a:xfrm>
          <a:custGeom>
            <a:avLst/>
            <a:gdLst/>
            <a:ahLst/>
            <a:cxnLst/>
            <a:rect r="r" b="b" t="t" l="l"/>
            <a:pathLst>
              <a:path h="4027840" w="4530290">
                <a:moveTo>
                  <a:pt x="4530290" y="0"/>
                </a:moveTo>
                <a:lnTo>
                  <a:pt x="0" y="0"/>
                </a:lnTo>
                <a:lnTo>
                  <a:pt x="0" y="4027840"/>
                </a:lnTo>
                <a:lnTo>
                  <a:pt x="4530290" y="4027840"/>
                </a:lnTo>
                <a:lnTo>
                  <a:pt x="453029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9" id="19"/>
          <p:cNvSpPr/>
          <p:nvPr/>
        </p:nvSpPr>
        <p:spPr>
          <a:xfrm flipH="false" flipV="false" rot="0">
            <a:off x="8763103" y="1391793"/>
            <a:ext cx="783031" cy="797532"/>
          </a:xfrm>
          <a:custGeom>
            <a:avLst/>
            <a:gdLst/>
            <a:ahLst/>
            <a:cxnLst/>
            <a:rect r="r" b="b" t="t" l="l"/>
            <a:pathLst>
              <a:path h="797532" w="783031">
                <a:moveTo>
                  <a:pt x="0" y="0"/>
                </a:moveTo>
                <a:lnTo>
                  <a:pt x="783032" y="0"/>
                </a:lnTo>
                <a:lnTo>
                  <a:pt x="783032" y="797532"/>
                </a:lnTo>
                <a:lnTo>
                  <a:pt x="0" y="79753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0" id="20"/>
          <p:cNvSpPr/>
          <p:nvPr/>
        </p:nvSpPr>
        <p:spPr>
          <a:xfrm flipH="false" flipV="false" rot="0">
            <a:off x="748996" y="8973417"/>
            <a:ext cx="559407" cy="569767"/>
          </a:xfrm>
          <a:custGeom>
            <a:avLst/>
            <a:gdLst/>
            <a:ahLst/>
            <a:cxnLst/>
            <a:rect r="r" b="b" t="t" l="l"/>
            <a:pathLst>
              <a:path h="569767" w="559407">
                <a:moveTo>
                  <a:pt x="0" y="0"/>
                </a:moveTo>
                <a:lnTo>
                  <a:pt x="559408" y="0"/>
                </a:lnTo>
                <a:lnTo>
                  <a:pt x="559408" y="569766"/>
                </a:lnTo>
                <a:lnTo>
                  <a:pt x="0" y="56976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21" id="21"/>
          <p:cNvGrpSpPr/>
          <p:nvPr/>
        </p:nvGrpSpPr>
        <p:grpSpPr>
          <a:xfrm rot="0">
            <a:off x="1550532" y="5924957"/>
            <a:ext cx="290374" cy="290374"/>
            <a:chOff x="0" y="0"/>
            <a:chExt cx="129694" cy="129694"/>
          </a:xfrm>
        </p:grpSpPr>
        <p:sp>
          <p:nvSpPr>
            <p:cNvPr name="Freeform 22" id="22"/>
            <p:cNvSpPr/>
            <p:nvPr/>
          </p:nvSpPr>
          <p:spPr>
            <a:xfrm flipH="false" flipV="false" rot="0">
              <a:off x="0" y="0"/>
              <a:ext cx="129694" cy="129694"/>
            </a:xfrm>
            <a:custGeom>
              <a:avLst/>
              <a:gdLst/>
              <a:ahLst/>
              <a:cxnLst/>
              <a:rect r="r" b="b" t="t" l="l"/>
              <a:pathLst>
                <a:path h="129694" w="129694">
                  <a:moveTo>
                    <a:pt x="64847" y="0"/>
                  </a:moveTo>
                  <a:lnTo>
                    <a:pt x="64847" y="0"/>
                  </a:lnTo>
                  <a:cubicBezTo>
                    <a:pt x="100661" y="0"/>
                    <a:pt x="129694" y="29033"/>
                    <a:pt x="129694" y="64847"/>
                  </a:cubicBezTo>
                  <a:lnTo>
                    <a:pt x="129694" y="64847"/>
                  </a:lnTo>
                  <a:cubicBezTo>
                    <a:pt x="129694" y="82045"/>
                    <a:pt x="122862" y="98539"/>
                    <a:pt x="110700" y="110700"/>
                  </a:cubicBezTo>
                  <a:cubicBezTo>
                    <a:pt x="98539" y="122862"/>
                    <a:pt x="82045" y="129694"/>
                    <a:pt x="64847" y="129694"/>
                  </a:cubicBezTo>
                  <a:lnTo>
                    <a:pt x="64847" y="129694"/>
                  </a:lnTo>
                  <a:cubicBezTo>
                    <a:pt x="47648" y="129694"/>
                    <a:pt x="31154" y="122862"/>
                    <a:pt x="18993" y="110700"/>
                  </a:cubicBezTo>
                  <a:cubicBezTo>
                    <a:pt x="6832" y="98539"/>
                    <a:pt x="0" y="82045"/>
                    <a:pt x="0" y="64847"/>
                  </a:cubicBezTo>
                  <a:lnTo>
                    <a:pt x="0" y="64847"/>
                  </a:lnTo>
                  <a:cubicBezTo>
                    <a:pt x="0" y="47648"/>
                    <a:pt x="6832" y="31154"/>
                    <a:pt x="18993" y="18993"/>
                  </a:cubicBezTo>
                  <a:cubicBezTo>
                    <a:pt x="31154" y="6832"/>
                    <a:pt x="47648" y="0"/>
                    <a:pt x="64847" y="0"/>
                  </a:cubicBezTo>
                  <a:close/>
                </a:path>
              </a:pathLst>
            </a:custGeom>
            <a:solidFill>
              <a:srgbClr val="147174"/>
            </a:solidFill>
          </p:spPr>
        </p:sp>
        <p:sp>
          <p:nvSpPr>
            <p:cNvPr name="TextBox 23" id="23"/>
            <p:cNvSpPr txBox="true"/>
            <p:nvPr/>
          </p:nvSpPr>
          <p:spPr>
            <a:xfrm>
              <a:off x="0" y="0"/>
              <a:ext cx="129694" cy="129694"/>
            </a:xfrm>
            <a:prstGeom prst="rect">
              <a:avLst/>
            </a:prstGeom>
          </p:spPr>
          <p:txBody>
            <a:bodyPr anchor="ctr" rtlCol="false" tIns="50800" lIns="50800" bIns="50800" rIns="50800"/>
            <a:lstStyle/>
            <a:p>
              <a:pPr algn="ctr">
                <a:lnSpc>
                  <a:spcPts val="2976"/>
                </a:lnSpc>
              </a:pPr>
            </a:p>
          </p:txBody>
        </p:sp>
      </p:grpSp>
      <p:grpSp>
        <p:nvGrpSpPr>
          <p:cNvPr name="Group 24" id="24"/>
          <p:cNvGrpSpPr/>
          <p:nvPr/>
        </p:nvGrpSpPr>
        <p:grpSpPr>
          <a:xfrm rot="0">
            <a:off x="1550532" y="6543397"/>
            <a:ext cx="290374" cy="290374"/>
            <a:chOff x="0" y="0"/>
            <a:chExt cx="129694" cy="129694"/>
          </a:xfrm>
        </p:grpSpPr>
        <p:sp>
          <p:nvSpPr>
            <p:cNvPr name="Freeform 25" id="25"/>
            <p:cNvSpPr/>
            <p:nvPr/>
          </p:nvSpPr>
          <p:spPr>
            <a:xfrm flipH="false" flipV="false" rot="0">
              <a:off x="0" y="0"/>
              <a:ext cx="129694" cy="129694"/>
            </a:xfrm>
            <a:custGeom>
              <a:avLst/>
              <a:gdLst/>
              <a:ahLst/>
              <a:cxnLst/>
              <a:rect r="r" b="b" t="t" l="l"/>
              <a:pathLst>
                <a:path h="129694" w="129694">
                  <a:moveTo>
                    <a:pt x="64847" y="0"/>
                  </a:moveTo>
                  <a:lnTo>
                    <a:pt x="64847" y="0"/>
                  </a:lnTo>
                  <a:cubicBezTo>
                    <a:pt x="100661" y="0"/>
                    <a:pt x="129694" y="29033"/>
                    <a:pt x="129694" y="64847"/>
                  </a:cubicBezTo>
                  <a:lnTo>
                    <a:pt x="129694" y="64847"/>
                  </a:lnTo>
                  <a:cubicBezTo>
                    <a:pt x="129694" y="82045"/>
                    <a:pt x="122862" y="98539"/>
                    <a:pt x="110700" y="110700"/>
                  </a:cubicBezTo>
                  <a:cubicBezTo>
                    <a:pt x="98539" y="122862"/>
                    <a:pt x="82045" y="129694"/>
                    <a:pt x="64847" y="129694"/>
                  </a:cubicBezTo>
                  <a:lnTo>
                    <a:pt x="64847" y="129694"/>
                  </a:lnTo>
                  <a:cubicBezTo>
                    <a:pt x="47648" y="129694"/>
                    <a:pt x="31154" y="122862"/>
                    <a:pt x="18993" y="110700"/>
                  </a:cubicBezTo>
                  <a:cubicBezTo>
                    <a:pt x="6832" y="98539"/>
                    <a:pt x="0" y="82045"/>
                    <a:pt x="0" y="64847"/>
                  </a:cubicBezTo>
                  <a:lnTo>
                    <a:pt x="0" y="64847"/>
                  </a:lnTo>
                  <a:cubicBezTo>
                    <a:pt x="0" y="47648"/>
                    <a:pt x="6832" y="31154"/>
                    <a:pt x="18993" y="18993"/>
                  </a:cubicBezTo>
                  <a:cubicBezTo>
                    <a:pt x="31154" y="6832"/>
                    <a:pt x="47648" y="0"/>
                    <a:pt x="64847" y="0"/>
                  </a:cubicBezTo>
                  <a:close/>
                </a:path>
              </a:pathLst>
            </a:custGeom>
            <a:solidFill>
              <a:srgbClr val="147174"/>
            </a:solidFill>
          </p:spPr>
        </p:sp>
        <p:sp>
          <p:nvSpPr>
            <p:cNvPr name="TextBox 26" id="26"/>
            <p:cNvSpPr txBox="true"/>
            <p:nvPr/>
          </p:nvSpPr>
          <p:spPr>
            <a:xfrm>
              <a:off x="0" y="0"/>
              <a:ext cx="129694" cy="129694"/>
            </a:xfrm>
            <a:prstGeom prst="rect">
              <a:avLst/>
            </a:prstGeom>
          </p:spPr>
          <p:txBody>
            <a:bodyPr anchor="ctr" rtlCol="false" tIns="50800" lIns="50800" bIns="50800" rIns="50800"/>
            <a:lstStyle/>
            <a:p>
              <a:pPr algn="ctr">
                <a:lnSpc>
                  <a:spcPts val="2976"/>
                </a:lnSpc>
              </a:pPr>
            </a:p>
          </p:txBody>
        </p:sp>
      </p:grpSp>
      <p:grpSp>
        <p:nvGrpSpPr>
          <p:cNvPr name="Group 27" id="27"/>
          <p:cNvGrpSpPr/>
          <p:nvPr/>
        </p:nvGrpSpPr>
        <p:grpSpPr>
          <a:xfrm rot="0">
            <a:off x="1550532" y="7243346"/>
            <a:ext cx="290374" cy="290374"/>
            <a:chOff x="0" y="0"/>
            <a:chExt cx="129694" cy="129694"/>
          </a:xfrm>
        </p:grpSpPr>
        <p:sp>
          <p:nvSpPr>
            <p:cNvPr name="Freeform 28" id="28"/>
            <p:cNvSpPr/>
            <p:nvPr/>
          </p:nvSpPr>
          <p:spPr>
            <a:xfrm flipH="false" flipV="false" rot="0">
              <a:off x="0" y="0"/>
              <a:ext cx="129694" cy="129694"/>
            </a:xfrm>
            <a:custGeom>
              <a:avLst/>
              <a:gdLst/>
              <a:ahLst/>
              <a:cxnLst/>
              <a:rect r="r" b="b" t="t" l="l"/>
              <a:pathLst>
                <a:path h="129694" w="129694">
                  <a:moveTo>
                    <a:pt x="64847" y="0"/>
                  </a:moveTo>
                  <a:lnTo>
                    <a:pt x="64847" y="0"/>
                  </a:lnTo>
                  <a:cubicBezTo>
                    <a:pt x="100661" y="0"/>
                    <a:pt x="129694" y="29033"/>
                    <a:pt x="129694" y="64847"/>
                  </a:cubicBezTo>
                  <a:lnTo>
                    <a:pt x="129694" y="64847"/>
                  </a:lnTo>
                  <a:cubicBezTo>
                    <a:pt x="129694" y="82045"/>
                    <a:pt x="122862" y="98539"/>
                    <a:pt x="110700" y="110700"/>
                  </a:cubicBezTo>
                  <a:cubicBezTo>
                    <a:pt x="98539" y="122862"/>
                    <a:pt x="82045" y="129694"/>
                    <a:pt x="64847" y="129694"/>
                  </a:cubicBezTo>
                  <a:lnTo>
                    <a:pt x="64847" y="129694"/>
                  </a:lnTo>
                  <a:cubicBezTo>
                    <a:pt x="47648" y="129694"/>
                    <a:pt x="31154" y="122862"/>
                    <a:pt x="18993" y="110700"/>
                  </a:cubicBezTo>
                  <a:cubicBezTo>
                    <a:pt x="6832" y="98539"/>
                    <a:pt x="0" y="82045"/>
                    <a:pt x="0" y="64847"/>
                  </a:cubicBezTo>
                  <a:lnTo>
                    <a:pt x="0" y="64847"/>
                  </a:lnTo>
                  <a:cubicBezTo>
                    <a:pt x="0" y="47648"/>
                    <a:pt x="6832" y="31154"/>
                    <a:pt x="18993" y="18993"/>
                  </a:cubicBezTo>
                  <a:cubicBezTo>
                    <a:pt x="31154" y="6832"/>
                    <a:pt x="47648" y="0"/>
                    <a:pt x="64847" y="0"/>
                  </a:cubicBezTo>
                  <a:close/>
                </a:path>
              </a:pathLst>
            </a:custGeom>
            <a:solidFill>
              <a:srgbClr val="147174"/>
            </a:solidFill>
          </p:spPr>
        </p:sp>
        <p:sp>
          <p:nvSpPr>
            <p:cNvPr name="TextBox 29" id="29"/>
            <p:cNvSpPr txBox="true"/>
            <p:nvPr/>
          </p:nvSpPr>
          <p:spPr>
            <a:xfrm>
              <a:off x="0" y="0"/>
              <a:ext cx="129694" cy="129694"/>
            </a:xfrm>
            <a:prstGeom prst="rect">
              <a:avLst/>
            </a:prstGeom>
          </p:spPr>
          <p:txBody>
            <a:bodyPr anchor="ctr" rtlCol="false" tIns="50800" lIns="50800" bIns="50800" rIns="50800"/>
            <a:lstStyle/>
            <a:p>
              <a:pPr algn="ctr">
                <a:lnSpc>
                  <a:spcPts val="2976"/>
                </a:lnSpc>
              </a:pPr>
            </a:p>
          </p:txBody>
        </p:sp>
      </p:grpSp>
      <p:grpSp>
        <p:nvGrpSpPr>
          <p:cNvPr name="Group 30" id="30"/>
          <p:cNvGrpSpPr/>
          <p:nvPr/>
        </p:nvGrpSpPr>
        <p:grpSpPr>
          <a:xfrm rot="0">
            <a:off x="1550532" y="7943295"/>
            <a:ext cx="290374" cy="290374"/>
            <a:chOff x="0" y="0"/>
            <a:chExt cx="129694" cy="129694"/>
          </a:xfrm>
        </p:grpSpPr>
        <p:sp>
          <p:nvSpPr>
            <p:cNvPr name="Freeform 31" id="31"/>
            <p:cNvSpPr/>
            <p:nvPr/>
          </p:nvSpPr>
          <p:spPr>
            <a:xfrm flipH="false" flipV="false" rot="0">
              <a:off x="0" y="0"/>
              <a:ext cx="129694" cy="129694"/>
            </a:xfrm>
            <a:custGeom>
              <a:avLst/>
              <a:gdLst/>
              <a:ahLst/>
              <a:cxnLst/>
              <a:rect r="r" b="b" t="t" l="l"/>
              <a:pathLst>
                <a:path h="129694" w="129694">
                  <a:moveTo>
                    <a:pt x="64847" y="0"/>
                  </a:moveTo>
                  <a:lnTo>
                    <a:pt x="64847" y="0"/>
                  </a:lnTo>
                  <a:cubicBezTo>
                    <a:pt x="100661" y="0"/>
                    <a:pt x="129694" y="29033"/>
                    <a:pt x="129694" y="64847"/>
                  </a:cubicBezTo>
                  <a:lnTo>
                    <a:pt x="129694" y="64847"/>
                  </a:lnTo>
                  <a:cubicBezTo>
                    <a:pt x="129694" y="82045"/>
                    <a:pt x="122862" y="98539"/>
                    <a:pt x="110700" y="110700"/>
                  </a:cubicBezTo>
                  <a:cubicBezTo>
                    <a:pt x="98539" y="122862"/>
                    <a:pt x="82045" y="129694"/>
                    <a:pt x="64847" y="129694"/>
                  </a:cubicBezTo>
                  <a:lnTo>
                    <a:pt x="64847" y="129694"/>
                  </a:lnTo>
                  <a:cubicBezTo>
                    <a:pt x="47648" y="129694"/>
                    <a:pt x="31154" y="122862"/>
                    <a:pt x="18993" y="110700"/>
                  </a:cubicBezTo>
                  <a:cubicBezTo>
                    <a:pt x="6832" y="98539"/>
                    <a:pt x="0" y="82045"/>
                    <a:pt x="0" y="64847"/>
                  </a:cubicBezTo>
                  <a:lnTo>
                    <a:pt x="0" y="64847"/>
                  </a:lnTo>
                  <a:cubicBezTo>
                    <a:pt x="0" y="47648"/>
                    <a:pt x="6832" y="31154"/>
                    <a:pt x="18993" y="18993"/>
                  </a:cubicBezTo>
                  <a:cubicBezTo>
                    <a:pt x="31154" y="6832"/>
                    <a:pt x="47648" y="0"/>
                    <a:pt x="64847" y="0"/>
                  </a:cubicBezTo>
                  <a:close/>
                </a:path>
              </a:pathLst>
            </a:custGeom>
            <a:solidFill>
              <a:srgbClr val="147174"/>
            </a:solidFill>
          </p:spPr>
        </p:sp>
        <p:sp>
          <p:nvSpPr>
            <p:cNvPr name="TextBox 32" id="32"/>
            <p:cNvSpPr txBox="true"/>
            <p:nvPr/>
          </p:nvSpPr>
          <p:spPr>
            <a:xfrm>
              <a:off x="0" y="0"/>
              <a:ext cx="129694" cy="129694"/>
            </a:xfrm>
            <a:prstGeom prst="rect">
              <a:avLst/>
            </a:prstGeom>
          </p:spPr>
          <p:txBody>
            <a:bodyPr anchor="ctr" rtlCol="false" tIns="50800" lIns="50800" bIns="50800" rIns="50800"/>
            <a:lstStyle/>
            <a:p>
              <a:pPr algn="ctr">
                <a:lnSpc>
                  <a:spcPts val="2976"/>
                </a:lnSpc>
              </a:pPr>
            </a:p>
          </p:txBody>
        </p:sp>
      </p:grpSp>
      <p:sp>
        <p:nvSpPr>
          <p:cNvPr name="TextBox 33" id="33"/>
          <p:cNvSpPr txBox="true"/>
          <p:nvPr/>
        </p:nvSpPr>
        <p:spPr>
          <a:xfrm rot="0">
            <a:off x="2083655" y="4230244"/>
            <a:ext cx="7414855" cy="879475"/>
          </a:xfrm>
          <a:prstGeom prst="rect">
            <a:avLst/>
          </a:prstGeom>
        </p:spPr>
        <p:txBody>
          <a:bodyPr anchor="t" rtlCol="false" tIns="0" lIns="0" bIns="0" rIns="0">
            <a:spAutoFit/>
          </a:bodyPr>
          <a:lstStyle/>
          <a:p>
            <a:pPr algn="l">
              <a:lnSpc>
                <a:spcPts val="3499"/>
              </a:lnSpc>
            </a:pPr>
            <a:r>
              <a:rPr lang="en-US" sz="2499" b="true">
                <a:solidFill>
                  <a:srgbClr val="147174"/>
                </a:solidFill>
                <a:latin typeface="Poppins Bold"/>
                <a:ea typeface="Poppins Bold"/>
                <a:cs typeface="Poppins Bold"/>
                <a:sym typeface="Poppins Bold"/>
              </a:rPr>
              <a:t>Membantu pembakaran lemak tubuh serta membantu mengontrol berat badan</a:t>
            </a:r>
          </a:p>
        </p:txBody>
      </p:sp>
      <p:sp>
        <p:nvSpPr>
          <p:cNvPr name="TextBox 34" id="34"/>
          <p:cNvSpPr txBox="true"/>
          <p:nvPr/>
        </p:nvSpPr>
        <p:spPr>
          <a:xfrm rot="0">
            <a:off x="2083655" y="5824399"/>
            <a:ext cx="6804990" cy="441325"/>
          </a:xfrm>
          <a:prstGeom prst="rect">
            <a:avLst/>
          </a:prstGeom>
        </p:spPr>
        <p:txBody>
          <a:bodyPr anchor="t" rtlCol="false" tIns="0" lIns="0" bIns="0" rIns="0">
            <a:spAutoFit/>
          </a:bodyPr>
          <a:lstStyle/>
          <a:p>
            <a:pPr algn="l">
              <a:lnSpc>
                <a:spcPts val="3499"/>
              </a:lnSpc>
            </a:pPr>
            <a:r>
              <a:rPr lang="en-US" sz="2499" b="true">
                <a:solidFill>
                  <a:srgbClr val="147174"/>
                </a:solidFill>
                <a:latin typeface="Poppins Bold"/>
                <a:ea typeface="Poppins Bold"/>
                <a:cs typeface="Poppins Bold"/>
                <a:sym typeface="Poppins Bold"/>
              </a:rPr>
              <a:t>Memperkuat otot-otot kecil</a:t>
            </a:r>
          </a:p>
        </p:txBody>
      </p:sp>
      <p:sp>
        <p:nvSpPr>
          <p:cNvPr name="TextBox 35" id="35"/>
          <p:cNvSpPr txBox="true"/>
          <p:nvPr/>
        </p:nvSpPr>
        <p:spPr>
          <a:xfrm rot="0">
            <a:off x="2083655" y="6442839"/>
            <a:ext cx="7414855" cy="441325"/>
          </a:xfrm>
          <a:prstGeom prst="rect">
            <a:avLst/>
          </a:prstGeom>
        </p:spPr>
        <p:txBody>
          <a:bodyPr anchor="t" rtlCol="false" tIns="0" lIns="0" bIns="0" rIns="0">
            <a:spAutoFit/>
          </a:bodyPr>
          <a:lstStyle/>
          <a:p>
            <a:pPr algn="l">
              <a:lnSpc>
                <a:spcPts val="3499"/>
              </a:lnSpc>
            </a:pPr>
            <a:r>
              <a:rPr lang="en-US" sz="2499" b="true">
                <a:solidFill>
                  <a:srgbClr val="147174"/>
                </a:solidFill>
                <a:latin typeface="Poppins Bold"/>
                <a:ea typeface="Poppins Bold"/>
                <a:cs typeface="Poppins Bold"/>
                <a:sym typeface="Poppins Bold"/>
              </a:rPr>
              <a:t>Mencegah terjadinya kelainan bentuk kaki</a:t>
            </a:r>
          </a:p>
        </p:txBody>
      </p:sp>
      <p:sp>
        <p:nvSpPr>
          <p:cNvPr name="TextBox 36" id="36"/>
          <p:cNvSpPr txBox="true"/>
          <p:nvPr/>
        </p:nvSpPr>
        <p:spPr>
          <a:xfrm rot="0">
            <a:off x="2083655" y="7133263"/>
            <a:ext cx="7462480" cy="441325"/>
          </a:xfrm>
          <a:prstGeom prst="rect">
            <a:avLst/>
          </a:prstGeom>
        </p:spPr>
        <p:txBody>
          <a:bodyPr anchor="t" rtlCol="false" tIns="0" lIns="0" bIns="0" rIns="0">
            <a:spAutoFit/>
          </a:bodyPr>
          <a:lstStyle/>
          <a:p>
            <a:pPr algn="l">
              <a:lnSpc>
                <a:spcPts val="3499"/>
              </a:lnSpc>
            </a:pPr>
            <a:r>
              <a:rPr lang="en-US" sz="2499" b="true">
                <a:solidFill>
                  <a:srgbClr val="147174"/>
                </a:solidFill>
                <a:latin typeface="Poppins Bold"/>
                <a:ea typeface="Poppins Bold"/>
                <a:cs typeface="Poppins Bold"/>
                <a:sym typeface="Poppins Bold"/>
              </a:rPr>
              <a:t>Meningkatkan kekuatan otot betis dan paha</a:t>
            </a:r>
          </a:p>
        </p:txBody>
      </p:sp>
      <p:sp>
        <p:nvSpPr>
          <p:cNvPr name="Freeform 37" id="37"/>
          <p:cNvSpPr/>
          <p:nvPr/>
        </p:nvSpPr>
        <p:spPr>
          <a:xfrm flipH="false" flipV="false" rot="0">
            <a:off x="190827" y="169042"/>
            <a:ext cx="1101471" cy="1201605"/>
          </a:xfrm>
          <a:custGeom>
            <a:avLst/>
            <a:gdLst/>
            <a:ahLst/>
            <a:cxnLst/>
            <a:rect r="r" b="b" t="t" l="l"/>
            <a:pathLst>
              <a:path h="1201605" w="1101471">
                <a:moveTo>
                  <a:pt x="0" y="0"/>
                </a:moveTo>
                <a:lnTo>
                  <a:pt x="1101471" y="0"/>
                </a:lnTo>
                <a:lnTo>
                  <a:pt x="1101471" y="1201606"/>
                </a:lnTo>
                <a:lnTo>
                  <a:pt x="0" y="1201606"/>
                </a:lnTo>
                <a:lnTo>
                  <a:pt x="0" y="0"/>
                </a:lnTo>
                <a:close/>
              </a:path>
            </a:pathLst>
          </a:custGeom>
          <a:blipFill>
            <a:blip r:embed="rId7"/>
            <a:stretch>
              <a:fillRect l="0" t="0" r="0" b="0"/>
            </a:stretch>
          </a:blipFill>
        </p:spPr>
      </p:sp>
      <p:sp>
        <p:nvSpPr>
          <p:cNvPr name="Freeform 38" id="38"/>
          <p:cNvSpPr/>
          <p:nvPr/>
        </p:nvSpPr>
        <p:spPr>
          <a:xfrm flipH="false" flipV="false" rot="0">
            <a:off x="1440000" y="205042"/>
            <a:ext cx="1204851" cy="1225272"/>
          </a:xfrm>
          <a:custGeom>
            <a:avLst/>
            <a:gdLst/>
            <a:ahLst/>
            <a:cxnLst/>
            <a:rect r="r" b="b" t="t" l="l"/>
            <a:pathLst>
              <a:path h="1225272" w="1204851">
                <a:moveTo>
                  <a:pt x="0" y="0"/>
                </a:moveTo>
                <a:lnTo>
                  <a:pt x="1204851" y="0"/>
                </a:lnTo>
                <a:lnTo>
                  <a:pt x="1204851" y="1225273"/>
                </a:lnTo>
                <a:lnTo>
                  <a:pt x="0" y="1225273"/>
                </a:lnTo>
                <a:lnTo>
                  <a:pt x="0" y="0"/>
                </a:lnTo>
                <a:close/>
              </a:path>
            </a:pathLst>
          </a:custGeom>
          <a:blipFill>
            <a:blip r:embed="rId8"/>
            <a:stretch>
              <a:fillRect l="0" t="0" r="0" b="0"/>
            </a:stretch>
          </a:blipFill>
        </p:spPr>
      </p:sp>
      <p:sp>
        <p:nvSpPr>
          <p:cNvPr name="Freeform 39" id="39"/>
          <p:cNvSpPr/>
          <p:nvPr/>
        </p:nvSpPr>
        <p:spPr>
          <a:xfrm flipH="false" flipV="false" rot="0">
            <a:off x="2749257" y="133390"/>
            <a:ext cx="1378610" cy="1378610"/>
          </a:xfrm>
          <a:custGeom>
            <a:avLst/>
            <a:gdLst/>
            <a:ahLst/>
            <a:cxnLst/>
            <a:rect r="r" b="b" t="t" l="l"/>
            <a:pathLst>
              <a:path h="1378610" w="1378610">
                <a:moveTo>
                  <a:pt x="0" y="0"/>
                </a:moveTo>
                <a:lnTo>
                  <a:pt x="1378611" y="0"/>
                </a:lnTo>
                <a:lnTo>
                  <a:pt x="1378611" y="1378610"/>
                </a:lnTo>
                <a:lnTo>
                  <a:pt x="0" y="1378610"/>
                </a:lnTo>
                <a:lnTo>
                  <a:pt x="0" y="0"/>
                </a:lnTo>
                <a:close/>
              </a:path>
            </a:pathLst>
          </a:custGeom>
          <a:blipFill>
            <a:blip r:embed="rId9"/>
            <a:stretch>
              <a:fillRect l="0" t="0" r="0" b="0"/>
            </a:stretch>
          </a:blipFill>
        </p:spPr>
      </p:sp>
    </p:spTree>
  </p:cSld>
  <p:clrMapOvr>
    <a:masterClrMapping/>
  </p:clrMapOvr>
  <p:transition spd="fast">
    <p:fade/>
  </p:transition>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FFAFC"/>
        </a:solidFill>
      </p:bgPr>
    </p:bg>
    <p:spTree>
      <p:nvGrpSpPr>
        <p:cNvPr id="1" name=""/>
        <p:cNvGrpSpPr/>
        <p:nvPr/>
      </p:nvGrpSpPr>
      <p:grpSpPr>
        <a:xfrm>
          <a:off x="0" y="0"/>
          <a:ext cx="0" cy="0"/>
          <a:chOff x="0" y="0"/>
          <a:chExt cx="0" cy="0"/>
        </a:xfrm>
      </p:grpSpPr>
      <p:sp>
        <p:nvSpPr>
          <p:cNvPr name="Freeform 2" id="2"/>
          <p:cNvSpPr/>
          <p:nvPr/>
        </p:nvSpPr>
        <p:spPr>
          <a:xfrm flipH="true" flipV="true" rot="5805267">
            <a:off x="9243829" y="-2773434"/>
            <a:ext cx="12488949" cy="11103811"/>
          </a:xfrm>
          <a:custGeom>
            <a:avLst/>
            <a:gdLst/>
            <a:ahLst/>
            <a:cxnLst/>
            <a:rect r="r" b="b" t="t" l="l"/>
            <a:pathLst>
              <a:path h="11103811" w="12488949">
                <a:moveTo>
                  <a:pt x="12488949" y="11103810"/>
                </a:moveTo>
                <a:lnTo>
                  <a:pt x="0" y="11103810"/>
                </a:lnTo>
                <a:lnTo>
                  <a:pt x="0" y="0"/>
                </a:lnTo>
                <a:lnTo>
                  <a:pt x="12488949" y="0"/>
                </a:lnTo>
                <a:lnTo>
                  <a:pt x="12488949" y="1110381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601574" y="-1777698"/>
            <a:ext cx="9773458" cy="9773458"/>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4906" t="0" r="-24906" b="0"/>
              </a:stretch>
            </a:blipFill>
            <a:ln w="133350" cap="sq">
              <a:solidFill>
                <a:srgbClr val="EFFAFC"/>
              </a:solidFill>
              <a:prstDash val="solid"/>
              <a:miter/>
            </a:ln>
          </p:spPr>
        </p:sp>
      </p:grpSp>
      <p:grpSp>
        <p:nvGrpSpPr>
          <p:cNvPr name="Group 5" id="5"/>
          <p:cNvGrpSpPr/>
          <p:nvPr/>
        </p:nvGrpSpPr>
        <p:grpSpPr>
          <a:xfrm rot="0">
            <a:off x="9953445" y="4086688"/>
            <a:ext cx="4886729" cy="4886729"/>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00" t="0" r="-25000" b="0"/>
              </a:stretch>
            </a:blipFill>
            <a:ln w="133350" cap="sq">
              <a:solidFill>
                <a:srgbClr val="147174"/>
              </a:solidFill>
              <a:prstDash val="solid"/>
              <a:miter/>
            </a:ln>
          </p:spPr>
        </p:sp>
      </p:grpSp>
      <p:sp>
        <p:nvSpPr>
          <p:cNvPr name="Freeform 7" id="7"/>
          <p:cNvSpPr/>
          <p:nvPr/>
        </p:nvSpPr>
        <p:spPr>
          <a:xfrm flipH="false" flipV="false" rot="0">
            <a:off x="1412722" y="3541158"/>
            <a:ext cx="581475" cy="545529"/>
          </a:xfrm>
          <a:custGeom>
            <a:avLst/>
            <a:gdLst/>
            <a:ahLst/>
            <a:cxnLst/>
            <a:rect r="r" b="b" t="t" l="l"/>
            <a:pathLst>
              <a:path h="545529" w="581475">
                <a:moveTo>
                  <a:pt x="0" y="0"/>
                </a:moveTo>
                <a:lnTo>
                  <a:pt x="581475" y="0"/>
                </a:lnTo>
                <a:lnTo>
                  <a:pt x="581475" y="545530"/>
                </a:lnTo>
                <a:lnTo>
                  <a:pt x="0" y="54553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5400000">
            <a:off x="-1640931" y="7601912"/>
            <a:ext cx="5918545" cy="5262125"/>
          </a:xfrm>
          <a:custGeom>
            <a:avLst/>
            <a:gdLst/>
            <a:ahLst/>
            <a:cxnLst/>
            <a:rect r="r" b="b" t="t" l="l"/>
            <a:pathLst>
              <a:path h="5262125" w="5918545">
                <a:moveTo>
                  <a:pt x="0" y="0"/>
                </a:moveTo>
                <a:lnTo>
                  <a:pt x="5918545" y="0"/>
                </a:lnTo>
                <a:lnTo>
                  <a:pt x="5918545" y="5262125"/>
                </a:lnTo>
                <a:lnTo>
                  <a:pt x="0" y="52621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412722" y="6939679"/>
            <a:ext cx="581475" cy="545529"/>
          </a:xfrm>
          <a:custGeom>
            <a:avLst/>
            <a:gdLst/>
            <a:ahLst/>
            <a:cxnLst/>
            <a:rect r="r" b="b" t="t" l="l"/>
            <a:pathLst>
              <a:path h="545529" w="581475">
                <a:moveTo>
                  <a:pt x="0" y="0"/>
                </a:moveTo>
                <a:lnTo>
                  <a:pt x="581475" y="0"/>
                </a:lnTo>
                <a:lnTo>
                  <a:pt x="581475" y="545529"/>
                </a:lnTo>
                <a:lnTo>
                  <a:pt x="0" y="54552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0" id="10"/>
          <p:cNvSpPr txBox="true"/>
          <p:nvPr/>
        </p:nvSpPr>
        <p:spPr>
          <a:xfrm rot="0">
            <a:off x="877401" y="1842525"/>
            <a:ext cx="7519654" cy="1412883"/>
          </a:xfrm>
          <a:prstGeom prst="rect">
            <a:avLst/>
          </a:prstGeom>
        </p:spPr>
        <p:txBody>
          <a:bodyPr anchor="t" rtlCol="false" tIns="0" lIns="0" bIns="0" rIns="0">
            <a:spAutoFit/>
          </a:bodyPr>
          <a:lstStyle/>
          <a:p>
            <a:pPr algn="l">
              <a:lnSpc>
                <a:spcPts val="5536"/>
              </a:lnSpc>
            </a:pPr>
            <a:r>
              <a:rPr lang="en-US" sz="5033" b="true">
                <a:solidFill>
                  <a:srgbClr val="147174"/>
                </a:solidFill>
                <a:latin typeface="Montserrat Bold"/>
                <a:ea typeface="Montserrat Bold"/>
                <a:cs typeface="Montserrat Bold"/>
                <a:sym typeface="Montserrat Bold"/>
              </a:rPr>
              <a:t>INDIKASI &amp; KONTRA INDIKASI</a:t>
            </a:r>
          </a:p>
        </p:txBody>
      </p:sp>
      <p:sp>
        <p:nvSpPr>
          <p:cNvPr name="TextBox 11" id="11"/>
          <p:cNvSpPr txBox="true"/>
          <p:nvPr/>
        </p:nvSpPr>
        <p:spPr>
          <a:xfrm rot="0">
            <a:off x="2211004" y="4077163"/>
            <a:ext cx="6637970" cy="2603500"/>
          </a:xfrm>
          <a:prstGeom prst="rect">
            <a:avLst/>
          </a:prstGeom>
        </p:spPr>
        <p:txBody>
          <a:bodyPr anchor="t" rtlCol="false" tIns="0" lIns="0" bIns="0" rIns="0">
            <a:spAutoFit/>
          </a:bodyPr>
          <a:lstStyle/>
          <a:p>
            <a:pPr algn="l">
              <a:lnSpc>
                <a:spcPts val="3499"/>
              </a:lnSpc>
            </a:pPr>
            <a:r>
              <a:rPr lang="en-US" sz="2499" b="true">
                <a:solidFill>
                  <a:srgbClr val="1C1815">
                    <a:alpha val="69804"/>
                  </a:srgbClr>
                </a:solidFill>
                <a:latin typeface="Cardo Bold"/>
                <a:ea typeface="Cardo Bold"/>
                <a:cs typeface="Cardo Bold"/>
                <a:sym typeface="Cardo Bold"/>
              </a:rPr>
              <a:t>Senam kaki ini dapat diberikan kepada seluruh penderita Diabetes Melitus dengan Tipe I ataupun Tipe II. Namun sebaiknya diberikan sejak pasien didiagnosa menderita Diabetes Melitus sebagai tindakan pencegahan dini.</a:t>
            </a:r>
          </a:p>
        </p:txBody>
      </p:sp>
      <p:sp>
        <p:nvSpPr>
          <p:cNvPr name="TextBox 12" id="12"/>
          <p:cNvSpPr txBox="true"/>
          <p:nvPr/>
        </p:nvSpPr>
        <p:spPr>
          <a:xfrm rot="0">
            <a:off x="2138696" y="3558653"/>
            <a:ext cx="2325058" cy="483870"/>
          </a:xfrm>
          <a:prstGeom prst="rect">
            <a:avLst/>
          </a:prstGeom>
        </p:spPr>
        <p:txBody>
          <a:bodyPr anchor="t" rtlCol="false" tIns="0" lIns="0" bIns="0" rIns="0">
            <a:spAutoFit/>
          </a:bodyPr>
          <a:lstStyle/>
          <a:p>
            <a:pPr algn="l">
              <a:lnSpc>
                <a:spcPts val="3779"/>
              </a:lnSpc>
            </a:pPr>
            <a:r>
              <a:rPr lang="en-US" sz="2699" b="true">
                <a:solidFill>
                  <a:srgbClr val="147174"/>
                </a:solidFill>
                <a:latin typeface="Poppins Bold"/>
                <a:ea typeface="Poppins Bold"/>
                <a:cs typeface="Poppins Bold"/>
                <a:sym typeface="Poppins Bold"/>
              </a:rPr>
              <a:t>Indikasi</a:t>
            </a:r>
          </a:p>
        </p:txBody>
      </p:sp>
      <p:sp>
        <p:nvSpPr>
          <p:cNvPr name="TextBox 13" id="13"/>
          <p:cNvSpPr txBox="true"/>
          <p:nvPr/>
        </p:nvSpPr>
        <p:spPr>
          <a:xfrm rot="0">
            <a:off x="2138696" y="6953713"/>
            <a:ext cx="6274270" cy="483870"/>
          </a:xfrm>
          <a:prstGeom prst="rect">
            <a:avLst/>
          </a:prstGeom>
        </p:spPr>
        <p:txBody>
          <a:bodyPr anchor="t" rtlCol="false" tIns="0" lIns="0" bIns="0" rIns="0">
            <a:spAutoFit/>
          </a:bodyPr>
          <a:lstStyle/>
          <a:p>
            <a:pPr algn="l" marL="0" indent="0" lvl="0">
              <a:lnSpc>
                <a:spcPts val="3779"/>
              </a:lnSpc>
              <a:spcBef>
                <a:spcPct val="0"/>
              </a:spcBef>
            </a:pPr>
            <a:r>
              <a:rPr lang="en-US" b="true" sz="2699">
                <a:solidFill>
                  <a:srgbClr val="147174"/>
                </a:solidFill>
                <a:latin typeface="Poppins Bold"/>
                <a:ea typeface="Poppins Bold"/>
                <a:cs typeface="Poppins Bold"/>
                <a:sym typeface="Poppins Bold"/>
              </a:rPr>
              <a:t>Kontra Indikasi</a:t>
            </a:r>
          </a:p>
        </p:txBody>
      </p:sp>
      <p:sp>
        <p:nvSpPr>
          <p:cNvPr name="Freeform 14" id="14"/>
          <p:cNvSpPr/>
          <p:nvPr/>
        </p:nvSpPr>
        <p:spPr>
          <a:xfrm flipH="false" flipV="false" rot="0">
            <a:off x="8457459" y="1262465"/>
            <a:ext cx="783031" cy="797532"/>
          </a:xfrm>
          <a:custGeom>
            <a:avLst/>
            <a:gdLst/>
            <a:ahLst/>
            <a:cxnLst/>
            <a:rect r="r" b="b" t="t" l="l"/>
            <a:pathLst>
              <a:path h="797532" w="783031">
                <a:moveTo>
                  <a:pt x="0" y="0"/>
                </a:moveTo>
                <a:lnTo>
                  <a:pt x="783031" y="0"/>
                </a:lnTo>
                <a:lnTo>
                  <a:pt x="783031" y="797532"/>
                </a:lnTo>
                <a:lnTo>
                  <a:pt x="0" y="79753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15649619" y="8688533"/>
            <a:ext cx="559407" cy="569767"/>
          </a:xfrm>
          <a:custGeom>
            <a:avLst/>
            <a:gdLst/>
            <a:ahLst/>
            <a:cxnLst/>
            <a:rect r="r" b="b" t="t" l="l"/>
            <a:pathLst>
              <a:path h="569767" w="559407">
                <a:moveTo>
                  <a:pt x="0" y="0"/>
                </a:moveTo>
                <a:lnTo>
                  <a:pt x="559407" y="0"/>
                </a:lnTo>
                <a:lnTo>
                  <a:pt x="559407" y="569767"/>
                </a:lnTo>
                <a:lnTo>
                  <a:pt x="0" y="56976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6" id="16"/>
          <p:cNvSpPr/>
          <p:nvPr/>
        </p:nvSpPr>
        <p:spPr>
          <a:xfrm flipH="false" flipV="false" rot="0">
            <a:off x="877401" y="8973417"/>
            <a:ext cx="487696" cy="496727"/>
          </a:xfrm>
          <a:custGeom>
            <a:avLst/>
            <a:gdLst/>
            <a:ahLst/>
            <a:cxnLst/>
            <a:rect r="r" b="b" t="t" l="l"/>
            <a:pathLst>
              <a:path h="496727" w="487696">
                <a:moveTo>
                  <a:pt x="0" y="0"/>
                </a:moveTo>
                <a:lnTo>
                  <a:pt x="487696" y="0"/>
                </a:lnTo>
                <a:lnTo>
                  <a:pt x="487696" y="496727"/>
                </a:lnTo>
                <a:lnTo>
                  <a:pt x="0" y="49672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7" id="17"/>
          <p:cNvSpPr txBox="true"/>
          <p:nvPr/>
        </p:nvSpPr>
        <p:spPr>
          <a:xfrm rot="0">
            <a:off x="1956846" y="7551883"/>
            <a:ext cx="6637970" cy="1289050"/>
          </a:xfrm>
          <a:prstGeom prst="rect">
            <a:avLst/>
          </a:prstGeom>
        </p:spPr>
        <p:txBody>
          <a:bodyPr anchor="t" rtlCol="false" tIns="0" lIns="0" bIns="0" rIns="0">
            <a:spAutoFit/>
          </a:bodyPr>
          <a:lstStyle/>
          <a:p>
            <a:pPr algn="l" marL="539748" indent="-269874" lvl="1">
              <a:lnSpc>
                <a:spcPts val="3499"/>
              </a:lnSpc>
              <a:buAutoNum type="arabicPeriod" startAt="1"/>
            </a:pPr>
            <a:r>
              <a:rPr lang="en-US" b="true" sz="2499">
                <a:solidFill>
                  <a:srgbClr val="1C1815">
                    <a:alpha val="69804"/>
                  </a:srgbClr>
                </a:solidFill>
                <a:latin typeface="Cardo Bold"/>
                <a:ea typeface="Cardo Bold"/>
                <a:cs typeface="Cardo Bold"/>
                <a:sym typeface="Cardo Bold"/>
              </a:rPr>
              <a:t>Mengalami perubahan fungsi fisiologis seperti sesak napas</a:t>
            </a:r>
          </a:p>
          <a:p>
            <a:pPr algn="l" marL="539748" indent="-269874" lvl="1">
              <a:lnSpc>
                <a:spcPts val="3499"/>
              </a:lnSpc>
              <a:buAutoNum type="arabicPeriod" startAt="1"/>
            </a:pPr>
            <a:r>
              <a:rPr lang="en-US" b="true" sz="2499">
                <a:solidFill>
                  <a:srgbClr val="1C1815">
                    <a:alpha val="69804"/>
                  </a:srgbClr>
                </a:solidFill>
                <a:latin typeface="Cardo Bold"/>
                <a:ea typeface="Cardo Bold"/>
                <a:cs typeface="Cardo Bold"/>
                <a:sym typeface="Cardo Bold"/>
              </a:rPr>
              <a:t>orang yang depresi, khawatir atau cemas</a:t>
            </a:r>
          </a:p>
        </p:txBody>
      </p:sp>
      <p:sp>
        <p:nvSpPr>
          <p:cNvPr name="Freeform 18" id="18"/>
          <p:cNvSpPr/>
          <p:nvPr/>
        </p:nvSpPr>
        <p:spPr>
          <a:xfrm flipH="false" flipV="false" rot="0">
            <a:off x="190827" y="169042"/>
            <a:ext cx="1101471" cy="1201605"/>
          </a:xfrm>
          <a:custGeom>
            <a:avLst/>
            <a:gdLst/>
            <a:ahLst/>
            <a:cxnLst/>
            <a:rect r="r" b="b" t="t" l="l"/>
            <a:pathLst>
              <a:path h="1201605" w="1101471">
                <a:moveTo>
                  <a:pt x="0" y="0"/>
                </a:moveTo>
                <a:lnTo>
                  <a:pt x="1101471" y="0"/>
                </a:lnTo>
                <a:lnTo>
                  <a:pt x="1101471" y="1201606"/>
                </a:lnTo>
                <a:lnTo>
                  <a:pt x="0" y="1201606"/>
                </a:lnTo>
                <a:lnTo>
                  <a:pt x="0" y="0"/>
                </a:lnTo>
                <a:close/>
              </a:path>
            </a:pathLst>
          </a:custGeom>
          <a:blipFill>
            <a:blip r:embed="rId12"/>
            <a:stretch>
              <a:fillRect l="0" t="0" r="0" b="0"/>
            </a:stretch>
          </a:blipFill>
        </p:spPr>
      </p:sp>
      <p:sp>
        <p:nvSpPr>
          <p:cNvPr name="Freeform 19" id="19"/>
          <p:cNvSpPr/>
          <p:nvPr/>
        </p:nvSpPr>
        <p:spPr>
          <a:xfrm flipH="false" flipV="false" rot="0">
            <a:off x="1440000" y="205042"/>
            <a:ext cx="1204851" cy="1225272"/>
          </a:xfrm>
          <a:custGeom>
            <a:avLst/>
            <a:gdLst/>
            <a:ahLst/>
            <a:cxnLst/>
            <a:rect r="r" b="b" t="t" l="l"/>
            <a:pathLst>
              <a:path h="1225272" w="1204851">
                <a:moveTo>
                  <a:pt x="0" y="0"/>
                </a:moveTo>
                <a:lnTo>
                  <a:pt x="1204851" y="0"/>
                </a:lnTo>
                <a:lnTo>
                  <a:pt x="1204851" y="1225273"/>
                </a:lnTo>
                <a:lnTo>
                  <a:pt x="0" y="1225273"/>
                </a:lnTo>
                <a:lnTo>
                  <a:pt x="0" y="0"/>
                </a:lnTo>
                <a:close/>
              </a:path>
            </a:pathLst>
          </a:custGeom>
          <a:blipFill>
            <a:blip r:embed="rId13"/>
            <a:stretch>
              <a:fillRect l="0" t="0" r="0" b="0"/>
            </a:stretch>
          </a:blipFill>
        </p:spPr>
      </p:sp>
      <p:sp>
        <p:nvSpPr>
          <p:cNvPr name="Freeform 20" id="20"/>
          <p:cNvSpPr/>
          <p:nvPr/>
        </p:nvSpPr>
        <p:spPr>
          <a:xfrm flipH="false" flipV="false" rot="0">
            <a:off x="2749257" y="133390"/>
            <a:ext cx="1378610" cy="1378610"/>
          </a:xfrm>
          <a:custGeom>
            <a:avLst/>
            <a:gdLst/>
            <a:ahLst/>
            <a:cxnLst/>
            <a:rect r="r" b="b" t="t" l="l"/>
            <a:pathLst>
              <a:path h="1378610" w="1378610">
                <a:moveTo>
                  <a:pt x="0" y="0"/>
                </a:moveTo>
                <a:lnTo>
                  <a:pt x="1378611" y="0"/>
                </a:lnTo>
                <a:lnTo>
                  <a:pt x="1378611" y="1378610"/>
                </a:lnTo>
                <a:lnTo>
                  <a:pt x="0" y="1378610"/>
                </a:lnTo>
                <a:lnTo>
                  <a:pt x="0" y="0"/>
                </a:lnTo>
                <a:close/>
              </a:path>
            </a:pathLst>
          </a:custGeom>
          <a:blipFill>
            <a:blip r:embed="rId14"/>
            <a:stretch>
              <a:fillRect l="0" t="0" r="0" b="0"/>
            </a:stretch>
          </a:blipFill>
        </p:spPr>
      </p:sp>
    </p:spTree>
  </p:cSld>
  <p:clrMapOvr>
    <a:masterClrMapping/>
  </p:clrMapOvr>
  <p:transition spd="fast">
    <p:fade/>
  </p:transition>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EFFAFC"/>
        </a:solidFill>
      </p:bgPr>
    </p:bg>
    <p:spTree>
      <p:nvGrpSpPr>
        <p:cNvPr id="1" name=""/>
        <p:cNvGrpSpPr/>
        <p:nvPr/>
      </p:nvGrpSpPr>
      <p:grpSpPr>
        <a:xfrm>
          <a:off x="0" y="0"/>
          <a:ext cx="0" cy="0"/>
          <a:chOff x="0" y="0"/>
          <a:chExt cx="0" cy="0"/>
        </a:xfrm>
      </p:grpSpPr>
      <p:sp>
        <p:nvSpPr>
          <p:cNvPr name="Freeform 2" id="2"/>
          <p:cNvSpPr/>
          <p:nvPr/>
        </p:nvSpPr>
        <p:spPr>
          <a:xfrm flipH="false" flipV="false" rot="0">
            <a:off x="10128411" y="1204918"/>
            <a:ext cx="783031" cy="797532"/>
          </a:xfrm>
          <a:custGeom>
            <a:avLst/>
            <a:gdLst/>
            <a:ahLst/>
            <a:cxnLst/>
            <a:rect r="r" b="b" t="t" l="l"/>
            <a:pathLst>
              <a:path h="797532" w="783031">
                <a:moveTo>
                  <a:pt x="0" y="0"/>
                </a:moveTo>
                <a:lnTo>
                  <a:pt x="783032" y="0"/>
                </a:lnTo>
                <a:lnTo>
                  <a:pt x="783032" y="797532"/>
                </a:lnTo>
                <a:lnTo>
                  <a:pt x="0" y="7975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8334710" y="8036950"/>
            <a:ext cx="559407" cy="569767"/>
          </a:xfrm>
          <a:custGeom>
            <a:avLst/>
            <a:gdLst/>
            <a:ahLst/>
            <a:cxnLst/>
            <a:rect r="r" b="b" t="t" l="l"/>
            <a:pathLst>
              <a:path h="569767" w="559407">
                <a:moveTo>
                  <a:pt x="0" y="0"/>
                </a:moveTo>
                <a:lnTo>
                  <a:pt x="559408" y="0"/>
                </a:lnTo>
                <a:lnTo>
                  <a:pt x="559408" y="569766"/>
                </a:lnTo>
                <a:lnTo>
                  <a:pt x="0" y="56976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true" rot="5400000">
            <a:off x="13526105" y="-5184014"/>
            <a:ext cx="10933845" cy="9721183"/>
          </a:xfrm>
          <a:custGeom>
            <a:avLst/>
            <a:gdLst/>
            <a:ahLst/>
            <a:cxnLst/>
            <a:rect r="r" b="b" t="t" l="l"/>
            <a:pathLst>
              <a:path h="9721183" w="10933845">
                <a:moveTo>
                  <a:pt x="0" y="9721183"/>
                </a:moveTo>
                <a:lnTo>
                  <a:pt x="10933846" y="9721183"/>
                </a:lnTo>
                <a:lnTo>
                  <a:pt x="10933846" y="0"/>
                </a:lnTo>
                <a:lnTo>
                  <a:pt x="0" y="0"/>
                </a:lnTo>
                <a:lnTo>
                  <a:pt x="0" y="9721183"/>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p:nvPr/>
        </p:nvGrpSpPr>
        <p:grpSpPr>
          <a:xfrm rot="0">
            <a:off x="293004" y="8655345"/>
            <a:ext cx="1352633" cy="1352633"/>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7174"/>
            </a:solidFill>
          </p:spPr>
        </p:sp>
        <p:sp>
          <p:nvSpPr>
            <p:cNvPr name="TextBox 7" id="7"/>
            <p:cNvSpPr txBox="true"/>
            <p:nvPr/>
          </p:nvSpPr>
          <p:spPr>
            <a:xfrm>
              <a:off x="76200" y="76200"/>
              <a:ext cx="660400" cy="660400"/>
            </a:xfrm>
            <a:prstGeom prst="rect">
              <a:avLst/>
            </a:prstGeom>
          </p:spPr>
          <p:txBody>
            <a:bodyPr anchor="ctr" rtlCol="false" tIns="50800" lIns="50800" bIns="50800" rIns="50800"/>
            <a:lstStyle/>
            <a:p>
              <a:pPr algn="ctr">
                <a:lnSpc>
                  <a:spcPts val="2976"/>
                </a:lnSpc>
              </a:pPr>
            </a:p>
          </p:txBody>
        </p:sp>
      </p:grpSp>
      <p:grpSp>
        <p:nvGrpSpPr>
          <p:cNvPr name="Group 8" id="8"/>
          <p:cNvGrpSpPr/>
          <p:nvPr/>
        </p:nvGrpSpPr>
        <p:grpSpPr>
          <a:xfrm rot="0">
            <a:off x="452352" y="8824218"/>
            <a:ext cx="1033938" cy="1033938"/>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EFFAFC"/>
              </a:solidFill>
              <a:prstDash val="solid"/>
              <a:miter/>
            </a:ln>
          </p:spPr>
        </p:sp>
        <p:sp>
          <p:nvSpPr>
            <p:cNvPr name="TextBox 10" id="10"/>
            <p:cNvSpPr txBox="true"/>
            <p:nvPr/>
          </p:nvSpPr>
          <p:spPr>
            <a:xfrm>
              <a:off x="76200" y="76200"/>
              <a:ext cx="660400" cy="660400"/>
            </a:xfrm>
            <a:prstGeom prst="rect">
              <a:avLst/>
            </a:prstGeom>
          </p:spPr>
          <p:txBody>
            <a:bodyPr anchor="ctr" rtlCol="false" tIns="50800" lIns="50800" bIns="50800" rIns="50800"/>
            <a:lstStyle/>
            <a:p>
              <a:pPr algn="ctr">
                <a:lnSpc>
                  <a:spcPts val="2976"/>
                </a:lnSpc>
              </a:pPr>
            </a:p>
          </p:txBody>
        </p:sp>
      </p:grpSp>
      <p:sp>
        <p:nvSpPr>
          <p:cNvPr name="Freeform 11" id="11"/>
          <p:cNvSpPr/>
          <p:nvPr/>
        </p:nvSpPr>
        <p:spPr>
          <a:xfrm flipH="false" flipV="false" rot="0">
            <a:off x="653746" y="9003557"/>
            <a:ext cx="631148" cy="642836"/>
          </a:xfrm>
          <a:custGeom>
            <a:avLst/>
            <a:gdLst/>
            <a:ahLst/>
            <a:cxnLst/>
            <a:rect r="r" b="b" t="t" l="l"/>
            <a:pathLst>
              <a:path h="642836" w="631148">
                <a:moveTo>
                  <a:pt x="0" y="0"/>
                </a:moveTo>
                <a:lnTo>
                  <a:pt x="631149" y="0"/>
                </a:lnTo>
                <a:lnTo>
                  <a:pt x="631149" y="642836"/>
                </a:lnTo>
                <a:lnTo>
                  <a:pt x="0" y="64283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2" id="12"/>
          <p:cNvSpPr/>
          <p:nvPr/>
        </p:nvSpPr>
        <p:spPr>
          <a:xfrm flipH="false" flipV="false" rot="0">
            <a:off x="16937185" y="6084656"/>
            <a:ext cx="559407" cy="569767"/>
          </a:xfrm>
          <a:custGeom>
            <a:avLst/>
            <a:gdLst/>
            <a:ahLst/>
            <a:cxnLst/>
            <a:rect r="r" b="b" t="t" l="l"/>
            <a:pathLst>
              <a:path h="569767" w="559407">
                <a:moveTo>
                  <a:pt x="0" y="0"/>
                </a:moveTo>
                <a:lnTo>
                  <a:pt x="559407" y="0"/>
                </a:lnTo>
                <a:lnTo>
                  <a:pt x="559407" y="569767"/>
                </a:lnTo>
                <a:lnTo>
                  <a:pt x="0" y="56976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3" id="13"/>
          <p:cNvSpPr/>
          <p:nvPr/>
        </p:nvSpPr>
        <p:spPr>
          <a:xfrm flipH="false" flipV="false" rot="0">
            <a:off x="653746" y="3629270"/>
            <a:ext cx="863681" cy="863681"/>
          </a:xfrm>
          <a:custGeom>
            <a:avLst/>
            <a:gdLst/>
            <a:ahLst/>
            <a:cxnLst/>
            <a:rect r="r" b="b" t="t" l="l"/>
            <a:pathLst>
              <a:path h="863681" w="863681">
                <a:moveTo>
                  <a:pt x="0" y="0"/>
                </a:moveTo>
                <a:lnTo>
                  <a:pt x="863682" y="0"/>
                </a:lnTo>
                <a:lnTo>
                  <a:pt x="863682" y="863681"/>
                </a:lnTo>
                <a:lnTo>
                  <a:pt x="0" y="86368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8709789" y="3624529"/>
            <a:ext cx="868422" cy="868422"/>
          </a:xfrm>
          <a:custGeom>
            <a:avLst/>
            <a:gdLst/>
            <a:ahLst/>
            <a:cxnLst/>
            <a:rect r="r" b="b" t="t" l="l"/>
            <a:pathLst>
              <a:path h="868422" w="868422">
                <a:moveTo>
                  <a:pt x="0" y="0"/>
                </a:moveTo>
                <a:lnTo>
                  <a:pt x="868422" y="0"/>
                </a:lnTo>
                <a:lnTo>
                  <a:pt x="868422" y="868422"/>
                </a:lnTo>
                <a:lnTo>
                  <a:pt x="0" y="86842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15" id="15"/>
          <p:cNvSpPr/>
          <p:nvPr/>
        </p:nvSpPr>
        <p:spPr>
          <a:xfrm flipH="false" flipV="false" rot="0">
            <a:off x="2157188" y="5000925"/>
            <a:ext cx="4916467" cy="3320908"/>
          </a:xfrm>
          <a:custGeom>
            <a:avLst/>
            <a:gdLst/>
            <a:ahLst/>
            <a:cxnLst/>
            <a:rect r="r" b="b" t="t" l="l"/>
            <a:pathLst>
              <a:path h="3320908" w="4916467">
                <a:moveTo>
                  <a:pt x="0" y="0"/>
                </a:moveTo>
                <a:lnTo>
                  <a:pt x="4916466" y="0"/>
                </a:lnTo>
                <a:lnTo>
                  <a:pt x="4916466" y="3320908"/>
                </a:lnTo>
                <a:lnTo>
                  <a:pt x="0" y="3320908"/>
                </a:lnTo>
                <a:lnTo>
                  <a:pt x="0" y="0"/>
                </a:lnTo>
                <a:close/>
              </a:path>
            </a:pathLst>
          </a:custGeom>
          <a:blipFill>
            <a:blip r:embed="rId12"/>
            <a:stretch>
              <a:fillRect l="-14770" t="-34776" r="-17286" b="-9408"/>
            </a:stretch>
          </a:blipFill>
        </p:spPr>
      </p:sp>
      <p:sp>
        <p:nvSpPr>
          <p:cNvPr name="TextBox 16" id="16"/>
          <p:cNvSpPr txBox="true"/>
          <p:nvPr/>
        </p:nvSpPr>
        <p:spPr>
          <a:xfrm rot="0">
            <a:off x="521053" y="1869948"/>
            <a:ext cx="8188736" cy="1412883"/>
          </a:xfrm>
          <a:prstGeom prst="rect">
            <a:avLst/>
          </a:prstGeom>
        </p:spPr>
        <p:txBody>
          <a:bodyPr anchor="t" rtlCol="false" tIns="0" lIns="0" bIns="0" rIns="0">
            <a:spAutoFit/>
          </a:bodyPr>
          <a:lstStyle/>
          <a:p>
            <a:pPr algn="l">
              <a:lnSpc>
                <a:spcPts val="5536"/>
              </a:lnSpc>
            </a:pPr>
            <a:r>
              <a:rPr lang="en-US" sz="5033" b="true">
                <a:solidFill>
                  <a:srgbClr val="147174"/>
                </a:solidFill>
                <a:latin typeface="Montserrat Bold"/>
                <a:ea typeface="Montserrat Bold"/>
                <a:cs typeface="Montserrat Bold"/>
                <a:sym typeface="Montserrat Bold"/>
              </a:rPr>
              <a:t>LANGKAH-LANGKAH SENAM KAKI DIABETES</a:t>
            </a:r>
          </a:p>
        </p:txBody>
      </p:sp>
      <p:sp>
        <p:nvSpPr>
          <p:cNvPr name="TextBox 17" id="17"/>
          <p:cNvSpPr txBox="true"/>
          <p:nvPr/>
        </p:nvSpPr>
        <p:spPr>
          <a:xfrm rot="0">
            <a:off x="1696740" y="3587441"/>
            <a:ext cx="6637970" cy="941070"/>
          </a:xfrm>
          <a:prstGeom prst="rect">
            <a:avLst/>
          </a:prstGeom>
        </p:spPr>
        <p:txBody>
          <a:bodyPr anchor="t" rtlCol="false" tIns="0" lIns="0" bIns="0" rIns="0">
            <a:spAutoFit/>
          </a:bodyPr>
          <a:lstStyle/>
          <a:p>
            <a:pPr algn="l">
              <a:lnSpc>
                <a:spcPts val="3779"/>
              </a:lnSpc>
            </a:pPr>
            <a:r>
              <a:rPr lang="en-US" sz="2699" b="true">
                <a:solidFill>
                  <a:srgbClr val="1C1815">
                    <a:alpha val="69804"/>
                  </a:srgbClr>
                </a:solidFill>
                <a:latin typeface="Cardo Bold"/>
                <a:ea typeface="Cardo Bold"/>
                <a:cs typeface="Cardo Bold"/>
                <a:sym typeface="Cardo Bold"/>
              </a:rPr>
              <a:t>Duduk dengan baik di atas kursi sambil meletakkan kaki ke lantai</a:t>
            </a:r>
          </a:p>
        </p:txBody>
      </p:sp>
      <p:sp>
        <p:nvSpPr>
          <p:cNvPr name="TextBox 18" id="18"/>
          <p:cNvSpPr txBox="true"/>
          <p:nvPr/>
        </p:nvSpPr>
        <p:spPr>
          <a:xfrm rot="0">
            <a:off x="9955065" y="3435041"/>
            <a:ext cx="6637970" cy="1893570"/>
          </a:xfrm>
          <a:prstGeom prst="rect">
            <a:avLst/>
          </a:prstGeom>
        </p:spPr>
        <p:txBody>
          <a:bodyPr anchor="t" rtlCol="false" tIns="0" lIns="0" bIns="0" rIns="0">
            <a:spAutoFit/>
          </a:bodyPr>
          <a:lstStyle/>
          <a:p>
            <a:pPr algn="l">
              <a:lnSpc>
                <a:spcPts val="3779"/>
              </a:lnSpc>
            </a:pPr>
            <a:r>
              <a:rPr lang="en-US" sz="2699" b="true">
                <a:solidFill>
                  <a:srgbClr val="1C1815">
                    <a:alpha val="69804"/>
                  </a:srgbClr>
                </a:solidFill>
                <a:latin typeface="Cardo Bold"/>
                <a:ea typeface="Cardo Bold"/>
                <a:cs typeface="Cardo Bold"/>
                <a:sym typeface="Cardo Bold"/>
              </a:rPr>
              <a:t>Sambil meletakkan tumit dilantai, jari-jari kedua belah kaki diluruskan ke atas dan dibengkokkan ke bawah sebanyak 10 kali</a:t>
            </a:r>
          </a:p>
        </p:txBody>
      </p:sp>
      <p:sp>
        <p:nvSpPr>
          <p:cNvPr name="Freeform 19" id="19"/>
          <p:cNvSpPr/>
          <p:nvPr/>
        </p:nvSpPr>
        <p:spPr>
          <a:xfrm flipH="false" flipV="false" rot="0">
            <a:off x="10911443" y="5255081"/>
            <a:ext cx="5052994" cy="3513551"/>
          </a:xfrm>
          <a:custGeom>
            <a:avLst/>
            <a:gdLst/>
            <a:ahLst/>
            <a:cxnLst/>
            <a:rect r="r" b="b" t="t" l="l"/>
            <a:pathLst>
              <a:path h="3513551" w="5052994">
                <a:moveTo>
                  <a:pt x="0" y="0"/>
                </a:moveTo>
                <a:lnTo>
                  <a:pt x="5052994" y="0"/>
                </a:lnTo>
                <a:lnTo>
                  <a:pt x="5052994" y="3513552"/>
                </a:lnTo>
                <a:lnTo>
                  <a:pt x="0" y="3513552"/>
                </a:lnTo>
                <a:lnTo>
                  <a:pt x="0" y="0"/>
                </a:lnTo>
                <a:close/>
              </a:path>
            </a:pathLst>
          </a:custGeom>
          <a:blipFill>
            <a:blip r:embed="rId13"/>
            <a:stretch>
              <a:fillRect l="-9679" t="-3967" r="-9890" b="-10143"/>
            </a:stretch>
          </a:blipFill>
        </p:spPr>
      </p:sp>
      <p:sp>
        <p:nvSpPr>
          <p:cNvPr name="Freeform 20" id="20"/>
          <p:cNvSpPr/>
          <p:nvPr/>
        </p:nvSpPr>
        <p:spPr>
          <a:xfrm flipH="false" flipV="false" rot="0">
            <a:off x="190827" y="169042"/>
            <a:ext cx="1101471" cy="1201605"/>
          </a:xfrm>
          <a:custGeom>
            <a:avLst/>
            <a:gdLst/>
            <a:ahLst/>
            <a:cxnLst/>
            <a:rect r="r" b="b" t="t" l="l"/>
            <a:pathLst>
              <a:path h="1201605" w="1101471">
                <a:moveTo>
                  <a:pt x="0" y="0"/>
                </a:moveTo>
                <a:lnTo>
                  <a:pt x="1101471" y="0"/>
                </a:lnTo>
                <a:lnTo>
                  <a:pt x="1101471" y="1201606"/>
                </a:lnTo>
                <a:lnTo>
                  <a:pt x="0" y="1201606"/>
                </a:lnTo>
                <a:lnTo>
                  <a:pt x="0" y="0"/>
                </a:lnTo>
                <a:close/>
              </a:path>
            </a:pathLst>
          </a:custGeom>
          <a:blipFill>
            <a:blip r:embed="rId14"/>
            <a:stretch>
              <a:fillRect l="0" t="0" r="0" b="0"/>
            </a:stretch>
          </a:blipFill>
        </p:spPr>
      </p:sp>
      <p:sp>
        <p:nvSpPr>
          <p:cNvPr name="Freeform 21" id="21"/>
          <p:cNvSpPr/>
          <p:nvPr/>
        </p:nvSpPr>
        <p:spPr>
          <a:xfrm flipH="false" flipV="false" rot="0">
            <a:off x="1440000" y="205042"/>
            <a:ext cx="1204851" cy="1225272"/>
          </a:xfrm>
          <a:custGeom>
            <a:avLst/>
            <a:gdLst/>
            <a:ahLst/>
            <a:cxnLst/>
            <a:rect r="r" b="b" t="t" l="l"/>
            <a:pathLst>
              <a:path h="1225272" w="1204851">
                <a:moveTo>
                  <a:pt x="0" y="0"/>
                </a:moveTo>
                <a:lnTo>
                  <a:pt x="1204851" y="0"/>
                </a:lnTo>
                <a:lnTo>
                  <a:pt x="1204851" y="1225273"/>
                </a:lnTo>
                <a:lnTo>
                  <a:pt x="0" y="1225273"/>
                </a:lnTo>
                <a:lnTo>
                  <a:pt x="0" y="0"/>
                </a:lnTo>
                <a:close/>
              </a:path>
            </a:pathLst>
          </a:custGeom>
          <a:blipFill>
            <a:blip r:embed="rId15"/>
            <a:stretch>
              <a:fillRect l="0" t="0" r="0" b="0"/>
            </a:stretch>
          </a:blipFill>
        </p:spPr>
      </p:sp>
      <p:sp>
        <p:nvSpPr>
          <p:cNvPr name="Freeform 22" id="22"/>
          <p:cNvSpPr/>
          <p:nvPr/>
        </p:nvSpPr>
        <p:spPr>
          <a:xfrm flipH="false" flipV="false" rot="0">
            <a:off x="2749257" y="133390"/>
            <a:ext cx="1378610" cy="1378610"/>
          </a:xfrm>
          <a:custGeom>
            <a:avLst/>
            <a:gdLst/>
            <a:ahLst/>
            <a:cxnLst/>
            <a:rect r="r" b="b" t="t" l="l"/>
            <a:pathLst>
              <a:path h="1378610" w="1378610">
                <a:moveTo>
                  <a:pt x="0" y="0"/>
                </a:moveTo>
                <a:lnTo>
                  <a:pt x="1378611" y="0"/>
                </a:lnTo>
                <a:lnTo>
                  <a:pt x="1378611" y="1378610"/>
                </a:lnTo>
                <a:lnTo>
                  <a:pt x="0" y="1378610"/>
                </a:lnTo>
                <a:lnTo>
                  <a:pt x="0" y="0"/>
                </a:lnTo>
                <a:close/>
              </a:path>
            </a:pathLst>
          </a:custGeom>
          <a:blipFill>
            <a:blip r:embed="rId16"/>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FFAFC"/>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3740317" y="5003828"/>
            <a:ext cx="10933845" cy="9721183"/>
          </a:xfrm>
          <a:custGeom>
            <a:avLst/>
            <a:gdLst/>
            <a:ahLst/>
            <a:cxnLst/>
            <a:rect r="r" b="b" t="t" l="l"/>
            <a:pathLst>
              <a:path h="9721183" w="10933845">
                <a:moveTo>
                  <a:pt x="0" y="0"/>
                </a:moveTo>
                <a:lnTo>
                  <a:pt x="10933846" y="0"/>
                </a:lnTo>
                <a:lnTo>
                  <a:pt x="10933846" y="9721182"/>
                </a:lnTo>
                <a:lnTo>
                  <a:pt x="0" y="97211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5987039">
            <a:off x="15273859" y="-1664147"/>
            <a:ext cx="4530290" cy="4027840"/>
          </a:xfrm>
          <a:custGeom>
            <a:avLst/>
            <a:gdLst/>
            <a:ahLst/>
            <a:cxnLst/>
            <a:rect r="r" b="b" t="t" l="l"/>
            <a:pathLst>
              <a:path h="4027840" w="4530290">
                <a:moveTo>
                  <a:pt x="4530290" y="4027839"/>
                </a:moveTo>
                <a:lnTo>
                  <a:pt x="0" y="4027839"/>
                </a:lnTo>
                <a:lnTo>
                  <a:pt x="0" y="0"/>
                </a:lnTo>
                <a:lnTo>
                  <a:pt x="4530290" y="0"/>
                </a:lnTo>
                <a:lnTo>
                  <a:pt x="4530290" y="4027839"/>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8752484" y="4397496"/>
            <a:ext cx="783031" cy="797532"/>
          </a:xfrm>
          <a:custGeom>
            <a:avLst/>
            <a:gdLst/>
            <a:ahLst/>
            <a:cxnLst/>
            <a:rect r="r" b="b" t="t" l="l"/>
            <a:pathLst>
              <a:path h="797532" w="783031">
                <a:moveTo>
                  <a:pt x="0" y="0"/>
                </a:moveTo>
                <a:lnTo>
                  <a:pt x="783032" y="0"/>
                </a:lnTo>
                <a:lnTo>
                  <a:pt x="783032" y="797532"/>
                </a:lnTo>
                <a:lnTo>
                  <a:pt x="0" y="79753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6979596" y="8648776"/>
            <a:ext cx="559407" cy="569767"/>
          </a:xfrm>
          <a:custGeom>
            <a:avLst/>
            <a:gdLst/>
            <a:ahLst/>
            <a:cxnLst/>
            <a:rect r="r" b="b" t="t" l="l"/>
            <a:pathLst>
              <a:path h="569767" w="559407">
                <a:moveTo>
                  <a:pt x="0" y="0"/>
                </a:moveTo>
                <a:lnTo>
                  <a:pt x="559408" y="0"/>
                </a:lnTo>
                <a:lnTo>
                  <a:pt x="559408" y="569766"/>
                </a:lnTo>
                <a:lnTo>
                  <a:pt x="0" y="56976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848526" y="1914090"/>
            <a:ext cx="878080" cy="878080"/>
          </a:xfrm>
          <a:custGeom>
            <a:avLst/>
            <a:gdLst/>
            <a:ahLst/>
            <a:cxnLst/>
            <a:rect r="r" b="b" t="t" l="l"/>
            <a:pathLst>
              <a:path h="878080" w="878080">
                <a:moveTo>
                  <a:pt x="0" y="0"/>
                </a:moveTo>
                <a:lnTo>
                  <a:pt x="878080" y="0"/>
                </a:lnTo>
                <a:lnTo>
                  <a:pt x="878080" y="878081"/>
                </a:lnTo>
                <a:lnTo>
                  <a:pt x="0" y="8780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8708023" y="1702479"/>
            <a:ext cx="871954" cy="871954"/>
          </a:xfrm>
          <a:custGeom>
            <a:avLst/>
            <a:gdLst/>
            <a:ahLst/>
            <a:cxnLst/>
            <a:rect r="r" b="b" t="t" l="l"/>
            <a:pathLst>
              <a:path h="871954" w="871954">
                <a:moveTo>
                  <a:pt x="0" y="0"/>
                </a:moveTo>
                <a:lnTo>
                  <a:pt x="871954" y="0"/>
                </a:lnTo>
                <a:lnTo>
                  <a:pt x="871954" y="871954"/>
                </a:lnTo>
                <a:lnTo>
                  <a:pt x="0" y="87195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2472204" y="4283196"/>
            <a:ext cx="5173671" cy="3064019"/>
          </a:xfrm>
          <a:custGeom>
            <a:avLst/>
            <a:gdLst/>
            <a:ahLst/>
            <a:cxnLst/>
            <a:rect r="r" b="b" t="t" l="l"/>
            <a:pathLst>
              <a:path h="3064019" w="5173671">
                <a:moveTo>
                  <a:pt x="0" y="0"/>
                </a:moveTo>
                <a:lnTo>
                  <a:pt x="5173670" y="0"/>
                </a:lnTo>
                <a:lnTo>
                  <a:pt x="5173670" y="3064019"/>
                </a:lnTo>
                <a:lnTo>
                  <a:pt x="0" y="3064019"/>
                </a:lnTo>
                <a:lnTo>
                  <a:pt x="0" y="0"/>
                </a:lnTo>
                <a:close/>
              </a:path>
            </a:pathLst>
          </a:custGeom>
          <a:blipFill>
            <a:blip r:embed="rId10"/>
            <a:stretch>
              <a:fillRect l="-8216" t="-8336" r="-4641" b="-21825"/>
            </a:stretch>
          </a:blipFill>
        </p:spPr>
      </p:sp>
      <p:sp>
        <p:nvSpPr>
          <p:cNvPr name="Freeform 9" id="9"/>
          <p:cNvSpPr/>
          <p:nvPr/>
        </p:nvSpPr>
        <p:spPr>
          <a:xfrm flipH="false" flipV="false" rot="0">
            <a:off x="10351538" y="4203294"/>
            <a:ext cx="5114254" cy="3455577"/>
          </a:xfrm>
          <a:custGeom>
            <a:avLst/>
            <a:gdLst/>
            <a:ahLst/>
            <a:cxnLst/>
            <a:rect r="r" b="b" t="t" l="l"/>
            <a:pathLst>
              <a:path h="3455577" w="5114254">
                <a:moveTo>
                  <a:pt x="0" y="0"/>
                </a:moveTo>
                <a:lnTo>
                  <a:pt x="5114253" y="0"/>
                </a:lnTo>
                <a:lnTo>
                  <a:pt x="5114253" y="3455576"/>
                </a:lnTo>
                <a:lnTo>
                  <a:pt x="0" y="3455576"/>
                </a:lnTo>
                <a:lnTo>
                  <a:pt x="0" y="0"/>
                </a:lnTo>
                <a:close/>
              </a:path>
            </a:pathLst>
          </a:custGeom>
          <a:blipFill>
            <a:blip r:embed="rId11"/>
            <a:stretch>
              <a:fillRect l="-5516" t="-4113" r="-4626" b="-5276"/>
            </a:stretch>
          </a:blipFill>
        </p:spPr>
      </p:sp>
      <p:sp>
        <p:nvSpPr>
          <p:cNvPr name="TextBox 10" id="10"/>
          <p:cNvSpPr txBox="true"/>
          <p:nvPr/>
        </p:nvSpPr>
        <p:spPr>
          <a:xfrm rot="0">
            <a:off x="9903827" y="1748821"/>
            <a:ext cx="6637970" cy="1893570"/>
          </a:xfrm>
          <a:prstGeom prst="rect">
            <a:avLst/>
          </a:prstGeom>
        </p:spPr>
        <p:txBody>
          <a:bodyPr anchor="t" rtlCol="false" tIns="0" lIns="0" bIns="0" rIns="0">
            <a:spAutoFit/>
          </a:bodyPr>
          <a:lstStyle/>
          <a:p>
            <a:pPr algn="l">
              <a:lnSpc>
                <a:spcPts val="3779"/>
              </a:lnSpc>
            </a:pPr>
            <a:r>
              <a:rPr lang="en-US" sz="2699" b="true">
                <a:solidFill>
                  <a:srgbClr val="1C1815">
                    <a:alpha val="69804"/>
                  </a:srgbClr>
                </a:solidFill>
                <a:latin typeface="Cardo Bold"/>
                <a:ea typeface="Cardo Bold"/>
                <a:cs typeface="Cardo Bold"/>
                <a:sym typeface="Cardo Bold"/>
              </a:rPr>
              <a:t>Tumit kaki diletakkan di lantai. Bagian depan kaki diangkat ke atas dan putaran 360 derajat dibuat dengan pergerakan pada pergelangan kaki sebanyak 10 kali</a:t>
            </a:r>
          </a:p>
        </p:txBody>
      </p:sp>
      <p:sp>
        <p:nvSpPr>
          <p:cNvPr name="TextBox 11" id="11"/>
          <p:cNvSpPr txBox="true"/>
          <p:nvPr/>
        </p:nvSpPr>
        <p:spPr>
          <a:xfrm rot="0">
            <a:off x="1974803" y="1710721"/>
            <a:ext cx="6637970" cy="2369820"/>
          </a:xfrm>
          <a:prstGeom prst="rect">
            <a:avLst/>
          </a:prstGeom>
        </p:spPr>
        <p:txBody>
          <a:bodyPr anchor="t" rtlCol="false" tIns="0" lIns="0" bIns="0" rIns="0">
            <a:spAutoFit/>
          </a:bodyPr>
          <a:lstStyle/>
          <a:p>
            <a:pPr algn="l">
              <a:lnSpc>
                <a:spcPts val="3779"/>
              </a:lnSpc>
            </a:pPr>
            <a:r>
              <a:rPr lang="en-US" sz="2699" b="true">
                <a:solidFill>
                  <a:srgbClr val="1C1815">
                    <a:alpha val="69804"/>
                  </a:srgbClr>
                </a:solidFill>
                <a:latin typeface="Cardo Bold"/>
                <a:ea typeface="Cardo Bold"/>
                <a:cs typeface="Cardo Bold"/>
                <a:sym typeface="Cardo Bold"/>
              </a:rPr>
              <a:t>Sambil meletakkan tumit di lantai, angkat telapak kaki ke atas. Kemudian, jari-jari kaki diletakkan di lantai sambil tumit kaki diangkat ke atas. Langkah ini diulangi sebnayak 10 kali</a:t>
            </a:r>
          </a:p>
        </p:txBody>
      </p:sp>
      <p:sp>
        <p:nvSpPr>
          <p:cNvPr name="Freeform 12" id="12"/>
          <p:cNvSpPr/>
          <p:nvPr/>
        </p:nvSpPr>
        <p:spPr>
          <a:xfrm flipH="false" flipV="false" rot="0">
            <a:off x="190827" y="169042"/>
            <a:ext cx="1101471" cy="1201605"/>
          </a:xfrm>
          <a:custGeom>
            <a:avLst/>
            <a:gdLst/>
            <a:ahLst/>
            <a:cxnLst/>
            <a:rect r="r" b="b" t="t" l="l"/>
            <a:pathLst>
              <a:path h="1201605" w="1101471">
                <a:moveTo>
                  <a:pt x="0" y="0"/>
                </a:moveTo>
                <a:lnTo>
                  <a:pt x="1101471" y="0"/>
                </a:lnTo>
                <a:lnTo>
                  <a:pt x="1101471" y="1201606"/>
                </a:lnTo>
                <a:lnTo>
                  <a:pt x="0" y="1201606"/>
                </a:lnTo>
                <a:lnTo>
                  <a:pt x="0" y="0"/>
                </a:lnTo>
                <a:close/>
              </a:path>
            </a:pathLst>
          </a:custGeom>
          <a:blipFill>
            <a:blip r:embed="rId12"/>
            <a:stretch>
              <a:fillRect l="0" t="0" r="0" b="0"/>
            </a:stretch>
          </a:blipFill>
        </p:spPr>
      </p:sp>
      <p:sp>
        <p:nvSpPr>
          <p:cNvPr name="Freeform 13" id="13"/>
          <p:cNvSpPr/>
          <p:nvPr/>
        </p:nvSpPr>
        <p:spPr>
          <a:xfrm flipH="false" flipV="false" rot="0">
            <a:off x="1440000" y="205042"/>
            <a:ext cx="1204851" cy="1225272"/>
          </a:xfrm>
          <a:custGeom>
            <a:avLst/>
            <a:gdLst/>
            <a:ahLst/>
            <a:cxnLst/>
            <a:rect r="r" b="b" t="t" l="l"/>
            <a:pathLst>
              <a:path h="1225272" w="1204851">
                <a:moveTo>
                  <a:pt x="0" y="0"/>
                </a:moveTo>
                <a:lnTo>
                  <a:pt x="1204851" y="0"/>
                </a:lnTo>
                <a:lnTo>
                  <a:pt x="1204851" y="1225273"/>
                </a:lnTo>
                <a:lnTo>
                  <a:pt x="0" y="1225273"/>
                </a:lnTo>
                <a:lnTo>
                  <a:pt x="0" y="0"/>
                </a:lnTo>
                <a:close/>
              </a:path>
            </a:pathLst>
          </a:custGeom>
          <a:blipFill>
            <a:blip r:embed="rId13"/>
            <a:stretch>
              <a:fillRect l="0" t="0" r="0" b="0"/>
            </a:stretch>
          </a:blipFill>
        </p:spPr>
      </p:sp>
      <p:sp>
        <p:nvSpPr>
          <p:cNvPr name="Freeform 14" id="14"/>
          <p:cNvSpPr/>
          <p:nvPr/>
        </p:nvSpPr>
        <p:spPr>
          <a:xfrm flipH="false" flipV="false" rot="0">
            <a:off x="2749257" y="133390"/>
            <a:ext cx="1378610" cy="1378610"/>
          </a:xfrm>
          <a:custGeom>
            <a:avLst/>
            <a:gdLst/>
            <a:ahLst/>
            <a:cxnLst/>
            <a:rect r="r" b="b" t="t" l="l"/>
            <a:pathLst>
              <a:path h="1378610" w="1378610">
                <a:moveTo>
                  <a:pt x="0" y="0"/>
                </a:moveTo>
                <a:lnTo>
                  <a:pt x="1378611" y="0"/>
                </a:lnTo>
                <a:lnTo>
                  <a:pt x="1378611" y="1378610"/>
                </a:lnTo>
                <a:lnTo>
                  <a:pt x="0" y="1378610"/>
                </a:lnTo>
                <a:lnTo>
                  <a:pt x="0" y="0"/>
                </a:lnTo>
                <a:close/>
              </a:path>
            </a:pathLst>
          </a:custGeom>
          <a:blipFill>
            <a:blip r:embed="rId14"/>
            <a:stretch>
              <a:fillRect l="0" t="0" r="0" b="0"/>
            </a:stretch>
          </a:blipFill>
        </p:spPr>
      </p:sp>
      <p:sp>
        <p:nvSpPr>
          <p:cNvPr name="Freeform 15" id="15"/>
          <p:cNvSpPr/>
          <p:nvPr/>
        </p:nvSpPr>
        <p:spPr>
          <a:xfrm flipH="false" flipV="false" rot="0">
            <a:off x="877401" y="8973417"/>
            <a:ext cx="487696" cy="496727"/>
          </a:xfrm>
          <a:custGeom>
            <a:avLst/>
            <a:gdLst/>
            <a:ahLst/>
            <a:cxnLst/>
            <a:rect r="r" b="b" t="t" l="l"/>
            <a:pathLst>
              <a:path h="496727" w="487696">
                <a:moveTo>
                  <a:pt x="0" y="0"/>
                </a:moveTo>
                <a:lnTo>
                  <a:pt x="487696" y="0"/>
                </a:lnTo>
                <a:lnTo>
                  <a:pt x="487696" y="496727"/>
                </a:lnTo>
                <a:lnTo>
                  <a:pt x="0" y="496727"/>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EFFAFC"/>
        </a:solidFill>
      </p:bgPr>
    </p:bg>
    <p:spTree>
      <p:nvGrpSpPr>
        <p:cNvPr id="1" name=""/>
        <p:cNvGrpSpPr/>
        <p:nvPr/>
      </p:nvGrpSpPr>
      <p:grpSpPr>
        <a:xfrm>
          <a:off x="0" y="0"/>
          <a:ext cx="0" cy="0"/>
          <a:chOff x="0" y="0"/>
          <a:chExt cx="0" cy="0"/>
        </a:xfrm>
      </p:grpSpPr>
      <p:grpSp>
        <p:nvGrpSpPr>
          <p:cNvPr name="Group 2" id="2"/>
          <p:cNvGrpSpPr/>
          <p:nvPr/>
        </p:nvGrpSpPr>
        <p:grpSpPr>
          <a:xfrm rot="0">
            <a:off x="-88326" y="7643222"/>
            <a:ext cx="18464652" cy="2643778"/>
            <a:chOff x="0" y="0"/>
            <a:chExt cx="4863118" cy="696304"/>
          </a:xfrm>
        </p:grpSpPr>
        <p:sp>
          <p:nvSpPr>
            <p:cNvPr name="Freeform 3" id="3"/>
            <p:cNvSpPr/>
            <p:nvPr/>
          </p:nvSpPr>
          <p:spPr>
            <a:xfrm flipH="false" flipV="false" rot="0">
              <a:off x="0" y="0"/>
              <a:ext cx="4863118" cy="696304"/>
            </a:xfrm>
            <a:custGeom>
              <a:avLst/>
              <a:gdLst/>
              <a:ahLst/>
              <a:cxnLst/>
              <a:rect r="r" b="b" t="t" l="l"/>
              <a:pathLst>
                <a:path h="696304" w="4863118">
                  <a:moveTo>
                    <a:pt x="0" y="0"/>
                  </a:moveTo>
                  <a:lnTo>
                    <a:pt x="4863118" y="0"/>
                  </a:lnTo>
                  <a:lnTo>
                    <a:pt x="4863118" y="696304"/>
                  </a:lnTo>
                  <a:lnTo>
                    <a:pt x="0" y="696304"/>
                  </a:lnTo>
                  <a:close/>
                </a:path>
              </a:pathLst>
            </a:custGeom>
            <a:solidFill>
              <a:srgbClr val="147174"/>
            </a:solidFill>
          </p:spPr>
        </p:sp>
        <p:sp>
          <p:nvSpPr>
            <p:cNvPr name="TextBox 4" id="4"/>
            <p:cNvSpPr txBox="true"/>
            <p:nvPr/>
          </p:nvSpPr>
          <p:spPr>
            <a:xfrm>
              <a:off x="0" y="0"/>
              <a:ext cx="4863118" cy="696304"/>
            </a:xfrm>
            <a:prstGeom prst="rect">
              <a:avLst/>
            </a:prstGeom>
          </p:spPr>
          <p:txBody>
            <a:bodyPr anchor="ctr" rtlCol="false" tIns="50800" lIns="50800" bIns="50800" rIns="50800"/>
            <a:lstStyle/>
            <a:p>
              <a:pPr algn="ctr">
                <a:lnSpc>
                  <a:spcPts val="2976"/>
                </a:lnSpc>
              </a:pPr>
            </a:p>
          </p:txBody>
        </p:sp>
      </p:grpSp>
      <p:sp>
        <p:nvSpPr>
          <p:cNvPr name="Freeform 5" id="5"/>
          <p:cNvSpPr/>
          <p:nvPr/>
        </p:nvSpPr>
        <p:spPr>
          <a:xfrm flipH="false" flipV="false" rot="0">
            <a:off x="245669" y="2666114"/>
            <a:ext cx="783031" cy="797532"/>
          </a:xfrm>
          <a:custGeom>
            <a:avLst/>
            <a:gdLst/>
            <a:ahLst/>
            <a:cxnLst/>
            <a:rect r="r" b="b" t="t" l="l"/>
            <a:pathLst>
              <a:path h="797532" w="783031">
                <a:moveTo>
                  <a:pt x="0" y="0"/>
                </a:moveTo>
                <a:lnTo>
                  <a:pt x="783031" y="0"/>
                </a:lnTo>
                <a:lnTo>
                  <a:pt x="783031" y="797532"/>
                </a:lnTo>
                <a:lnTo>
                  <a:pt x="0" y="7975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6979596" y="5143500"/>
            <a:ext cx="559407" cy="569767"/>
          </a:xfrm>
          <a:custGeom>
            <a:avLst/>
            <a:gdLst/>
            <a:ahLst/>
            <a:cxnLst/>
            <a:rect r="r" b="b" t="t" l="l"/>
            <a:pathLst>
              <a:path h="569767" w="559407">
                <a:moveTo>
                  <a:pt x="0" y="0"/>
                </a:moveTo>
                <a:lnTo>
                  <a:pt x="559408" y="0"/>
                </a:lnTo>
                <a:lnTo>
                  <a:pt x="559408" y="569767"/>
                </a:lnTo>
                <a:lnTo>
                  <a:pt x="0" y="56976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9172575" y="3717338"/>
            <a:ext cx="559407" cy="569767"/>
          </a:xfrm>
          <a:custGeom>
            <a:avLst/>
            <a:gdLst/>
            <a:ahLst/>
            <a:cxnLst/>
            <a:rect r="r" b="b" t="t" l="l"/>
            <a:pathLst>
              <a:path h="569767" w="559407">
                <a:moveTo>
                  <a:pt x="0" y="0"/>
                </a:moveTo>
                <a:lnTo>
                  <a:pt x="559407" y="0"/>
                </a:lnTo>
                <a:lnTo>
                  <a:pt x="559407" y="569766"/>
                </a:lnTo>
                <a:lnTo>
                  <a:pt x="0" y="56976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592356" y="1736112"/>
            <a:ext cx="872687" cy="872687"/>
          </a:xfrm>
          <a:custGeom>
            <a:avLst/>
            <a:gdLst/>
            <a:ahLst/>
            <a:cxnLst/>
            <a:rect r="r" b="b" t="t" l="l"/>
            <a:pathLst>
              <a:path h="872687" w="872687">
                <a:moveTo>
                  <a:pt x="0" y="0"/>
                </a:moveTo>
                <a:lnTo>
                  <a:pt x="872688" y="0"/>
                </a:lnTo>
                <a:lnTo>
                  <a:pt x="872688" y="872687"/>
                </a:lnTo>
                <a:lnTo>
                  <a:pt x="0" y="87268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9172575" y="1688487"/>
            <a:ext cx="881604" cy="881604"/>
          </a:xfrm>
          <a:custGeom>
            <a:avLst/>
            <a:gdLst/>
            <a:ahLst/>
            <a:cxnLst/>
            <a:rect r="r" b="b" t="t" l="l"/>
            <a:pathLst>
              <a:path h="881604" w="881604">
                <a:moveTo>
                  <a:pt x="0" y="0"/>
                </a:moveTo>
                <a:lnTo>
                  <a:pt x="881604" y="0"/>
                </a:lnTo>
                <a:lnTo>
                  <a:pt x="881604" y="881605"/>
                </a:lnTo>
                <a:lnTo>
                  <a:pt x="0" y="88160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2175775" y="3784013"/>
            <a:ext cx="5814267" cy="3031774"/>
          </a:xfrm>
          <a:custGeom>
            <a:avLst/>
            <a:gdLst/>
            <a:ahLst/>
            <a:cxnLst/>
            <a:rect r="r" b="b" t="t" l="l"/>
            <a:pathLst>
              <a:path h="3031774" w="5814267">
                <a:moveTo>
                  <a:pt x="0" y="0"/>
                </a:moveTo>
                <a:lnTo>
                  <a:pt x="5814267" y="0"/>
                </a:lnTo>
                <a:lnTo>
                  <a:pt x="5814267" y="3031773"/>
                </a:lnTo>
                <a:lnTo>
                  <a:pt x="0" y="3031773"/>
                </a:lnTo>
                <a:lnTo>
                  <a:pt x="0" y="0"/>
                </a:lnTo>
                <a:close/>
              </a:path>
            </a:pathLst>
          </a:custGeom>
          <a:blipFill>
            <a:blip r:embed="rId8"/>
            <a:stretch>
              <a:fillRect l="-5625" t="-9129" r="-4594" b="-11887"/>
            </a:stretch>
          </a:blipFill>
        </p:spPr>
      </p:sp>
      <p:sp>
        <p:nvSpPr>
          <p:cNvPr name="Freeform 11" id="11"/>
          <p:cNvSpPr/>
          <p:nvPr/>
        </p:nvSpPr>
        <p:spPr>
          <a:xfrm flipH="false" flipV="false" rot="0">
            <a:off x="10855719" y="3717338"/>
            <a:ext cx="5582836" cy="3257802"/>
          </a:xfrm>
          <a:custGeom>
            <a:avLst/>
            <a:gdLst/>
            <a:ahLst/>
            <a:cxnLst/>
            <a:rect r="r" b="b" t="t" l="l"/>
            <a:pathLst>
              <a:path h="3257802" w="5582836">
                <a:moveTo>
                  <a:pt x="0" y="0"/>
                </a:moveTo>
                <a:lnTo>
                  <a:pt x="5582836" y="0"/>
                </a:lnTo>
                <a:lnTo>
                  <a:pt x="5582836" y="3257802"/>
                </a:lnTo>
                <a:lnTo>
                  <a:pt x="0" y="3257802"/>
                </a:lnTo>
                <a:lnTo>
                  <a:pt x="0" y="0"/>
                </a:lnTo>
                <a:close/>
              </a:path>
            </a:pathLst>
          </a:custGeom>
          <a:blipFill>
            <a:blip r:embed="rId9"/>
            <a:stretch>
              <a:fillRect l="-6226" t="-491" r="-7116" b="0"/>
            </a:stretch>
          </a:blipFill>
        </p:spPr>
      </p:sp>
      <p:sp>
        <p:nvSpPr>
          <p:cNvPr name="TextBox 12" id="12"/>
          <p:cNvSpPr txBox="true"/>
          <p:nvPr/>
        </p:nvSpPr>
        <p:spPr>
          <a:xfrm rot="0">
            <a:off x="1940073" y="1570075"/>
            <a:ext cx="6637970" cy="1893570"/>
          </a:xfrm>
          <a:prstGeom prst="rect">
            <a:avLst/>
          </a:prstGeom>
        </p:spPr>
        <p:txBody>
          <a:bodyPr anchor="t" rtlCol="false" tIns="0" lIns="0" bIns="0" rIns="0">
            <a:spAutoFit/>
          </a:bodyPr>
          <a:lstStyle/>
          <a:p>
            <a:pPr algn="l">
              <a:lnSpc>
                <a:spcPts val="3779"/>
              </a:lnSpc>
            </a:pPr>
            <a:r>
              <a:rPr lang="en-US" sz="2699" b="true">
                <a:solidFill>
                  <a:srgbClr val="1C1815">
                    <a:alpha val="69804"/>
                  </a:srgbClr>
                </a:solidFill>
                <a:latin typeface="Cardo Bold"/>
                <a:ea typeface="Cardo Bold"/>
                <a:cs typeface="Cardo Bold"/>
                <a:sym typeface="Cardo Bold"/>
              </a:rPr>
              <a:t>Jari-jari kaki diletakkan dilantai. Tumit diangkat dan putaran 360 derajat dibuat dengan pergerakan pada pergelangan kaki sebanyak 10 kali</a:t>
            </a:r>
          </a:p>
        </p:txBody>
      </p:sp>
      <p:sp>
        <p:nvSpPr>
          <p:cNvPr name="TextBox 13" id="13"/>
          <p:cNvSpPr txBox="true"/>
          <p:nvPr/>
        </p:nvSpPr>
        <p:spPr>
          <a:xfrm rot="0">
            <a:off x="10487980" y="1498939"/>
            <a:ext cx="6637970" cy="1893570"/>
          </a:xfrm>
          <a:prstGeom prst="rect">
            <a:avLst/>
          </a:prstGeom>
        </p:spPr>
        <p:txBody>
          <a:bodyPr anchor="t" rtlCol="false" tIns="0" lIns="0" bIns="0" rIns="0">
            <a:spAutoFit/>
          </a:bodyPr>
          <a:lstStyle/>
          <a:p>
            <a:pPr algn="l">
              <a:lnSpc>
                <a:spcPts val="3779"/>
              </a:lnSpc>
            </a:pPr>
            <a:r>
              <a:rPr lang="en-US" sz="2699" b="true">
                <a:solidFill>
                  <a:srgbClr val="1C1815">
                    <a:alpha val="69804"/>
                  </a:srgbClr>
                </a:solidFill>
                <a:latin typeface="Cardo Bold"/>
                <a:ea typeface="Cardo Bold"/>
                <a:cs typeface="Cardo Bold"/>
                <a:sym typeface="Cardo Bold"/>
              </a:rPr>
              <a:t>Kaki diangkat ke atas dengan meluruskan lutut. Putaran 360 derajat dibuat dengan pergerakan pada pergelangan kaki sebanyak 10 kali</a:t>
            </a:r>
          </a:p>
        </p:txBody>
      </p:sp>
      <p:sp>
        <p:nvSpPr>
          <p:cNvPr name="Freeform 14" id="14"/>
          <p:cNvSpPr/>
          <p:nvPr/>
        </p:nvSpPr>
        <p:spPr>
          <a:xfrm flipH="false" flipV="false" rot="0">
            <a:off x="190827" y="169042"/>
            <a:ext cx="1101471" cy="1201605"/>
          </a:xfrm>
          <a:custGeom>
            <a:avLst/>
            <a:gdLst/>
            <a:ahLst/>
            <a:cxnLst/>
            <a:rect r="r" b="b" t="t" l="l"/>
            <a:pathLst>
              <a:path h="1201605" w="1101471">
                <a:moveTo>
                  <a:pt x="0" y="0"/>
                </a:moveTo>
                <a:lnTo>
                  <a:pt x="1101471" y="0"/>
                </a:lnTo>
                <a:lnTo>
                  <a:pt x="1101471" y="1201606"/>
                </a:lnTo>
                <a:lnTo>
                  <a:pt x="0" y="1201606"/>
                </a:lnTo>
                <a:lnTo>
                  <a:pt x="0" y="0"/>
                </a:lnTo>
                <a:close/>
              </a:path>
            </a:pathLst>
          </a:custGeom>
          <a:blipFill>
            <a:blip r:embed="rId10"/>
            <a:stretch>
              <a:fillRect l="0" t="0" r="0" b="0"/>
            </a:stretch>
          </a:blipFill>
        </p:spPr>
      </p:sp>
      <p:sp>
        <p:nvSpPr>
          <p:cNvPr name="Freeform 15" id="15"/>
          <p:cNvSpPr/>
          <p:nvPr/>
        </p:nvSpPr>
        <p:spPr>
          <a:xfrm flipH="false" flipV="false" rot="0">
            <a:off x="1440000" y="205042"/>
            <a:ext cx="1204851" cy="1225272"/>
          </a:xfrm>
          <a:custGeom>
            <a:avLst/>
            <a:gdLst/>
            <a:ahLst/>
            <a:cxnLst/>
            <a:rect r="r" b="b" t="t" l="l"/>
            <a:pathLst>
              <a:path h="1225272" w="1204851">
                <a:moveTo>
                  <a:pt x="0" y="0"/>
                </a:moveTo>
                <a:lnTo>
                  <a:pt x="1204851" y="0"/>
                </a:lnTo>
                <a:lnTo>
                  <a:pt x="1204851" y="1225273"/>
                </a:lnTo>
                <a:lnTo>
                  <a:pt x="0" y="1225273"/>
                </a:lnTo>
                <a:lnTo>
                  <a:pt x="0" y="0"/>
                </a:lnTo>
                <a:close/>
              </a:path>
            </a:pathLst>
          </a:custGeom>
          <a:blipFill>
            <a:blip r:embed="rId11"/>
            <a:stretch>
              <a:fillRect l="0" t="0" r="0" b="0"/>
            </a:stretch>
          </a:blipFill>
        </p:spPr>
      </p:sp>
      <p:sp>
        <p:nvSpPr>
          <p:cNvPr name="Freeform 16" id="16"/>
          <p:cNvSpPr/>
          <p:nvPr/>
        </p:nvSpPr>
        <p:spPr>
          <a:xfrm flipH="false" flipV="false" rot="0">
            <a:off x="2749257" y="133390"/>
            <a:ext cx="1378610" cy="1378610"/>
          </a:xfrm>
          <a:custGeom>
            <a:avLst/>
            <a:gdLst/>
            <a:ahLst/>
            <a:cxnLst/>
            <a:rect r="r" b="b" t="t" l="l"/>
            <a:pathLst>
              <a:path h="1378610" w="1378610">
                <a:moveTo>
                  <a:pt x="0" y="0"/>
                </a:moveTo>
                <a:lnTo>
                  <a:pt x="1378611" y="0"/>
                </a:lnTo>
                <a:lnTo>
                  <a:pt x="1378611" y="1378610"/>
                </a:lnTo>
                <a:lnTo>
                  <a:pt x="0" y="1378610"/>
                </a:lnTo>
                <a:lnTo>
                  <a:pt x="0" y="0"/>
                </a:lnTo>
                <a:close/>
              </a:path>
            </a:pathLst>
          </a:custGeom>
          <a:blipFill>
            <a:blip r:embed="rId12"/>
            <a:stretch>
              <a:fillRect l="0" t="0" r="0" b="0"/>
            </a:stretch>
          </a:blipFill>
        </p:spPr>
      </p:sp>
      <p:sp>
        <p:nvSpPr>
          <p:cNvPr name="Freeform 17" id="17"/>
          <p:cNvSpPr/>
          <p:nvPr/>
        </p:nvSpPr>
        <p:spPr>
          <a:xfrm flipH="false" flipV="false" rot="0">
            <a:off x="541004" y="9258300"/>
            <a:ext cx="487696" cy="496727"/>
          </a:xfrm>
          <a:custGeom>
            <a:avLst/>
            <a:gdLst/>
            <a:ahLst/>
            <a:cxnLst/>
            <a:rect r="r" b="b" t="t" l="l"/>
            <a:pathLst>
              <a:path h="496727" w="487696">
                <a:moveTo>
                  <a:pt x="0" y="0"/>
                </a:moveTo>
                <a:lnTo>
                  <a:pt x="487696" y="0"/>
                </a:lnTo>
                <a:lnTo>
                  <a:pt x="487696" y="496727"/>
                </a:lnTo>
                <a:lnTo>
                  <a:pt x="0" y="496727"/>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8" id="18"/>
          <p:cNvSpPr/>
          <p:nvPr/>
        </p:nvSpPr>
        <p:spPr>
          <a:xfrm flipH="false" flipV="false" rot="0">
            <a:off x="17500904" y="9382839"/>
            <a:ext cx="487696" cy="496727"/>
          </a:xfrm>
          <a:custGeom>
            <a:avLst/>
            <a:gdLst/>
            <a:ahLst/>
            <a:cxnLst/>
            <a:rect r="r" b="b" t="t" l="l"/>
            <a:pathLst>
              <a:path h="496727" w="487696">
                <a:moveTo>
                  <a:pt x="0" y="0"/>
                </a:moveTo>
                <a:lnTo>
                  <a:pt x="487695" y="0"/>
                </a:lnTo>
                <a:lnTo>
                  <a:pt x="487695" y="496727"/>
                </a:lnTo>
                <a:lnTo>
                  <a:pt x="0" y="496727"/>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EFFAFC"/>
        </a:solidFill>
      </p:bgPr>
    </p:bg>
    <p:spTree>
      <p:nvGrpSpPr>
        <p:cNvPr id="1" name=""/>
        <p:cNvGrpSpPr/>
        <p:nvPr/>
      </p:nvGrpSpPr>
      <p:grpSpPr>
        <a:xfrm>
          <a:off x="0" y="0"/>
          <a:ext cx="0" cy="0"/>
          <a:chOff x="0" y="0"/>
          <a:chExt cx="0" cy="0"/>
        </a:xfrm>
      </p:grpSpPr>
      <p:sp>
        <p:nvSpPr>
          <p:cNvPr name="Freeform 2" id="2"/>
          <p:cNvSpPr/>
          <p:nvPr/>
        </p:nvSpPr>
        <p:spPr>
          <a:xfrm flipH="false" flipV="true" rot="5400000">
            <a:off x="12077515" y="5086462"/>
            <a:ext cx="10933845" cy="9721183"/>
          </a:xfrm>
          <a:custGeom>
            <a:avLst/>
            <a:gdLst/>
            <a:ahLst/>
            <a:cxnLst/>
            <a:rect r="r" b="b" t="t" l="l"/>
            <a:pathLst>
              <a:path h="9721183" w="10933845">
                <a:moveTo>
                  <a:pt x="0" y="9721182"/>
                </a:moveTo>
                <a:lnTo>
                  <a:pt x="10933845" y="9721182"/>
                </a:lnTo>
                <a:lnTo>
                  <a:pt x="10933845" y="0"/>
                </a:lnTo>
                <a:lnTo>
                  <a:pt x="0" y="0"/>
                </a:lnTo>
                <a:lnTo>
                  <a:pt x="0" y="972118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5987039">
            <a:off x="-2265145" y="-846764"/>
            <a:ext cx="4530290" cy="4027840"/>
          </a:xfrm>
          <a:custGeom>
            <a:avLst/>
            <a:gdLst/>
            <a:ahLst/>
            <a:cxnLst/>
            <a:rect r="r" b="b" t="t" l="l"/>
            <a:pathLst>
              <a:path h="4027840" w="4530290">
                <a:moveTo>
                  <a:pt x="4530290" y="0"/>
                </a:moveTo>
                <a:lnTo>
                  <a:pt x="0" y="0"/>
                </a:lnTo>
                <a:lnTo>
                  <a:pt x="0" y="4027840"/>
                </a:lnTo>
                <a:lnTo>
                  <a:pt x="4530290" y="4027840"/>
                </a:lnTo>
                <a:lnTo>
                  <a:pt x="453029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4695179" y="573116"/>
            <a:ext cx="783031" cy="797532"/>
          </a:xfrm>
          <a:custGeom>
            <a:avLst/>
            <a:gdLst/>
            <a:ahLst/>
            <a:cxnLst/>
            <a:rect r="r" b="b" t="t" l="l"/>
            <a:pathLst>
              <a:path h="797532" w="783031">
                <a:moveTo>
                  <a:pt x="0" y="0"/>
                </a:moveTo>
                <a:lnTo>
                  <a:pt x="783031" y="0"/>
                </a:lnTo>
                <a:lnTo>
                  <a:pt x="783031" y="797532"/>
                </a:lnTo>
                <a:lnTo>
                  <a:pt x="0" y="79753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292298" y="8554500"/>
            <a:ext cx="691004" cy="703800"/>
          </a:xfrm>
          <a:custGeom>
            <a:avLst/>
            <a:gdLst/>
            <a:ahLst/>
            <a:cxnLst/>
            <a:rect r="r" b="b" t="t" l="l"/>
            <a:pathLst>
              <a:path h="703800" w="691004">
                <a:moveTo>
                  <a:pt x="0" y="0"/>
                </a:moveTo>
                <a:lnTo>
                  <a:pt x="691004" y="0"/>
                </a:lnTo>
                <a:lnTo>
                  <a:pt x="691004" y="703800"/>
                </a:lnTo>
                <a:lnTo>
                  <a:pt x="0" y="703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859577" y="1959492"/>
            <a:ext cx="897653" cy="897653"/>
          </a:xfrm>
          <a:custGeom>
            <a:avLst/>
            <a:gdLst/>
            <a:ahLst/>
            <a:cxnLst/>
            <a:rect r="r" b="b" t="t" l="l"/>
            <a:pathLst>
              <a:path h="897653" w="897653">
                <a:moveTo>
                  <a:pt x="0" y="0"/>
                </a:moveTo>
                <a:lnTo>
                  <a:pt x="897653" y="0"/>
                </a:lnTo>
                <a:lnTo>
                  <a:pt x="897653" y="897653"/>
                </a:lnTo>
                <a:lnTo>
                  <a:pt x="0" y="89765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9144000" y="1978756"/>
            <a:ext cx="878389" cy="878389"/>
          </a:xfrm>
          <a:custGeom>
            <a:avLst/>
            <a:gdLst/>
            <a:ahLst/>
            <a:cxnLst/>
            <a:rect r="r" b="b" t="t" l="l"/>
            <a:pathLst>
              <a:path h="878389" w="878389">
                <a:moveTo>
                  <a:pt x="0" y="0"/>
                </a:moveTo>
                <a:lnTo>
                  <a:pt x="878389" y="0"/>
                </a:lnTo>
                <a:lnTo>
                  <a:pt x="878389" y="878389"/>
                </a:lnTo>
                <a:lnTo>
                  <a:pt x="0" y="8783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2369554" y="3741589"/>
            <a:ext cx="5529684" cy="3611626"/>
          </a:xfrm>
          <a:custGeom>
            <a:avLst/>
            <a:gdLst/>
            <a:ahLst/>
            <a:cxnLst/>
            <a:rect r="r" b="b" t="t" l="l"/>
            <a:pathLst>
              <a:path h="3611626" w="5529684">
                <a:moveTo>
                  <a:pt x="0" y="0"/>
                </a:moveTo>
                <a:lnTo>
                  <a:pt x="5529683" y="0"/>
                </a:lnTo>
                <a:lnTo>
                  <a:pt x="5529683" y="3611626"/>
                </a:lnTo>
                <a:lnTo>
                  <a:pt x="0" y="3611626"/>
                </a:lnTo>
                <a:lnTo>
                  <a:pt x="0" y="0"/>
                </a:lnTo>
                <a:close/>
              </a:path>
            </a:pathLst>
          </a:custGeom>
          <a:blipFill>
            <a:blip r:embed="rId10"/>
            <a:stretch>
              <a:fillRect l="-8970" t="-10219" r="-9101" b="-6503"/>
            </a:stretch>
          </a:blipFill>
        </p:spPr>
      </p:sp>
      <p:sp>
        <p:nvSpPr>
          <p:cNvPr name="Freeform 9" id="9"/>
          <p:cNvSpPr/>
          <p:nvPr/>
        </p:nvSpPr>
        <p:spPr>
          <a:xfrm flipH="false" flipV="false" rot="0">
            <a:off x="10723925" y="4680155"/>
            <a:ext cx="5839742" cy="3249583"/>
          </a:xfrm>
          <a:custGeom>
            <a:avLst/>
            <a:gdLst/>
            <a:ahLst/>
            <a:cxnLst/>
            <a:rect r="r" b="b" t="t" l="l"/>
            <a:pathLst>
              <a:path h="3249583" w="5839742">
                <a:moveTo>
                  <a:pt x="0" y="0"/>
                </a:moveTo>
                <a:lnTo>
                  <a:pt x="5839742" y="0"/>
                </a:lnTo>
                <a:lnTo>
                  <a:pt x="5839742" y="3249583"/>
                </a:lnTo>
                <a:lnTo>
                  <a:pt x="0" y="3249583"/>
                </a:lnTo>
                <a:lnTo>
                  <a:pt x="0" y="0"/>
                </a:lnTo>
                <a:close/>
              </a:path>
            </a:pathLst>
          </a:custGeom>
          <a:blipFill>
            <a:blip r:embed="rId11"/>
            <a:stretch>
              <a:fillRect l="-4128" t="-8239" r="-4608" b="-8307"/>
            </a:stretch>
          </a:blipFill>
        </p:spPr>
      </p:sp>
      <p:sp>
        <p:nvSpPr>
          <p:cNvPr name="TextBox 10" id="10"/>
          <p:cNvSpPr txBox="true"/>
          <p:nvPr/>
        </p:nvSpPr>
        <p:spPr>
          <a:xfrm rot="0">
            <a:off x="2216192" y="1816617"/>
            <a:ext cx="6637970" cy="1353240"/>
          </a:xfrm>
          <a:prstGeom prst="rect">
            <a:avLst/>
          </a:prstGeom>
        </p:spPr>
        <p:txBody>
          <a:bodyPr anchor="t" rtlCol="false" tIns="0" lIns="0" bIns="0" rIns="0">
            <a:spAutoFit/>
          </a:bodyPr>
          <a:lstStyle/>
          <a:p>
            <a:pPr algn="l">
              <a:lnSpc>
                <a:spcPts val="3639"/>
              </a:lnSpc>
            </a:pPr>
            <a:r>
              <a:rPr lang="en-US" sz="2599" b="true">
                <a:solidFill>
                  <a:srgbClr val="1C1815">
                    <a:alpha val="69804"/>
                  </a:srgbClr>
                </a:solidFill>
                <a:latin typeface="Cardo Bold"/>
                <a:ea typeface="Cardo Bold"/>
                <a:cs typeface="Cardo Bold"/>
                <a:sym typeface="Cardo Bold"/>
              </a:rPr>
              <a:t>Lutut diluruskan dan dibengkokkan ke bawah sebanyak 10 kali. Ulangi langkah ini untuk kaki yang sebelah lagi.</a:t>
            </a:r>
          </a:p>
        </p:txBody>
      </p:sp>
      <p:sp>
        <p:nvSpPr>
          <p:cNvPr name="TextBox 11" id="11"/>
          <p:cNvSpPr txBox="true"/>
          <p:nvPr/>
        </p:nvSpPr>
        <p:spPr>
          <a:xfrm rot="0">
            <a:off x="10451014" y="1755236"/>
            <a:ext cx="6637970" cy="2724894"/>
          </a:xfrm>
          <a:prstGeom prst="rect">
            <a:avLst/>
          </a:prstGeom>
        </p:spPr>
        <p:txBody>
          <a:bodyPr anchor="t" rtlCol="false" tIns="0" lIns="0" bIns="0" rIns="0">
            <a:spAutoFit/>
          </a:bodyPr>
          <a:lstStyle/>
          <a:p>
            <a:pPr algn="l">
              <a:lnSpc>
                <a:spcPts val="3639"/>
              </a:lnSpc>
            </a:pPr>
            <a:r>
              <a:rPr lang="en-US" sz="2599" b="true">
                <a:solidFill>
                  <a:srgbClr val="1C1815">
                    <a:alpha val="69804"/>
                  </a:srgbClr>
                </a:solidFill>
                <a:latin typeface="Cardo Bold"/>
                <a:ea typeface="Cardo Bold"/>
                <a:cs typeface="Cardo Bold"/>
                <a:sym typeface="Cardo Bold"/>
              </a:rPr>
              <a:t>Letakkan sehelai kertas koran di lantai. Remas kertas itu menjadi bola dengan kedua kaki. Kemudian, buka bola itu menjadi kertas yang lebar menggunakan kedua belah kaki. Langkah ini dilakukan sekali saja</a:t>
            </a:r>
          </a:p>
        </p:txBody>
      </p:sp>
      <p:sp>
        <p:nvSpPr>
          <p:cNvPr name="Freeform 12" id="12"/>
          <p:cNvSpPr/>
          <p:nvPr/>
        </p:nvSpPr>
        <p:spPr>
          <a:xfrm flipH="false" flipV="false" rot="0">
            <a:off x="190827" y="169042"/>
            <a:ext cx="1101471" cy="1201605"/>
          </a:xfrm>
          <a:custGeom>
            <a:avLst/>
            <a:gdLst/>
            <a:ahLst/>
            <a:cxnLst/>
            <a:rect r="r" b="b" t="t" l="l"/>
            <a:pathLst>
              <a:path h="1201605" w="1101471">
                <a:moveTo>
                  <a:pt x="0" y="0"/>
                </a:moveTo>
                <a:lnTo>
                  <a:pt x="1101471" y="0"/>
                </a:lnTo>
                <a:lnTo>
                  <a:pt x="1101471" y="1201606"/>
                </a:lnTo>
                <a:lnTo>
                  <a:pt x="0" y="1201606"/>
                </a:lnTo>
                <a:lnTo>
                  <a:pt x="0" y="0"/>
                </a:lnTo>
                <a:close/>
              </a:path>
            </a:pathLst>
          </a:custGeom>
          <a:blipFill>
            <a:blip r:embed="rId12"/>
            <a:stretch>
              <a:fillRect l="0" t="0" r="0" b="0"/>
            </a:stretch>
          </a:blipFill>
        </p:spPr>
      </p:sp>
      <p:sp>
        <p:nvSpPr>
          <p:cNvPr name="Freeform 13" id="13"/>
          <p:cNvSpPr/>
          <p:nvPr/>
        </p:nvSpPr>
        <p:spPr>
          <a:xfrm flipH="false" flipV="false" rot="0">
            <a:off x="1440000" y="205042"/>
            <a:ext cx="1204851" cy="1225272"/>
          </a:xfrm>
          <a:custGeom>
            <a:avLst/>
            <a:gdLst/>
            <a:ahLst/>
            <a:cxnLst/>
            <a:rect r="r" b="b" t="t" l="l"/>
            <a:pathLst>
              <a:path h="1225272" w="1204851">
                <a:moveTo>
                  <a:pt x="0" y="0"/>
                </a:moveTo>
                <a:lnTo>
                  <a:pt x="1204851" y="0"/>
                </a:lnTo>
                <a:lnTo>
                  <a:pt x="1204851" y="1225273"/>
                </a:lnTo>
                <a:lnTo>
                  <a:pt x="0" y="1225273"/>
                </a:lnTo>
                <a:lnTo>
                  <a:pt x="0" y="0"/>
                </a:lnTo>
                <a:close/>
              </a:path>
            </a:pathLst>
          </a:custGeom>
          <a:blipFill>
            <a:blip r:embed="rId13"/>
            <a:stretch>
              <a:fillRect l="0" t="0" r="0" b="0"/>
            </a:stretch>
          </a:blipFill>
        </p:spPr>
      </p:sp>
      <p:sp>
        <p:nvSpPr>
          <p:cNvPr name="Freeform 14" id="14"/>
          <p:cNvSpPr/>
          <p:nvPr/>
        </p:nvSpPr>
        <p:spPr>
          <a:xfrm flipH="false" flipV="false" rot="0">
            <a:off x="2749257" y="133390"/>
            <a:ext cx="1378610" cy="1378610"/>
          </a:xfrm>
          <a:custGeom>
            <a:avLst/>
            <a:gdLst/>
            <a:ahLst/>
            <a:cxnLst/>
            <a:rect r="r" b="b" t="t" l="l"/>
            <a:pathLst>
              <a:path h="1378610" w="1378610">
                <a:moveTo>
                  <a:pt x="0" y="0"/>
                </a:moveTo>
                <a:lnTo>
                  <a:pt x="1378611" y="0"/>
                </a:lnTo>
                <a:lnTo>
                  <a:pt x="1378611" y="1378610"/>
                </a:lnTo>
                <a:lnTo>
                  <a:pt x="0" y="1378610"/>
                </a:lnTo>
                <a:lnTo>
                  <a:pt x="0" y="0"/>
                </a:lnTo>
                <a:close/>
              </a:path>
            </a:pathLst>
          </a:custGeom>
          <a:blipFill>
            <a:blip r:embed="rId14"/>
            <a:stretch>
              <a:fillRect l="0" t="0" r="0" b="0"/>
            </a:stretch>
          </a:blipFill>
        </p:spPr>
      </p:sp>
      <p:sp>
        <p:nvSpPr>
          <p:cNvPr name="Freeform 15" id="15"/>
          <p:cNvSpPr/>
          <p:nvPr/>
        </p:nvSpPr>
        <p:spPr>
          <a:xfrm flipH="false" flipV="false" rot="0">
            <a:off x="8800163" y="4680155"/>
            <a:ext cx="783031" cy="797532"/>
          </a:xfrm>
          <a:custGeom>
            <a:avLst/>
            <a:gdLst/>
            <a:ahLst/>
            <a:cxnLst/>
            <a:rect r="r" b="b" t="t" l="l"/>
            <a:pathLst>
              <a:path h="797532" w="783031">
                <a:moveTo>
                  <a:pt x="0" y="0"/>
                </a:moveTo>
                <a:lnTo>
                  <a:pt x="783031" y="0"/>
                </a:lnTo>
                <a:lnTo>
                  <a:pt x="783031" y="797532"/>
                </a:lnTo>
                <a:lnTo>
                  <a:pt x="0" y="79753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p:nvPr/>
        </p:nvGrpSpPr>
        <p:grpSpPr>
          <a:xfrm rot="0">
            <a:off x="10300619" y="2883570"/>
            <a:ext cx="10731940" cy="10731940"/>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4906" t="0" r="-24906" b="0"/>
              </a:stretch>
            </a:blipFill>
            <a:ln w="133350" cap="sq">
              <a:solidFill>
                <a:srgbClr val="EFFAFC"/>
              </a:solidFill>
              <a:prstDash val="solid"/>
              <a:miter/>
            </a:ln>
          </p:spPr>
        </p:sp>
      </p:grpSp>
      <p:sp>
        <p:nvSpPr>
          <p:cNvPr name="TextBox 5" id="5"/>
          <p:cNvSpPr txBox="true"/>
          <p:nvPr/>
        </p:nvSpPr>
        <p:spPr>
          <a:xfrm rot="0">
            <a:off x="1840906" y="2587948"/>
            <a:ext cx="8459713" cy="1681311"/>
          </a:xfrm>
          <a:prstGeom prst="rect">
            <a:avLst/>
          </a:prstGeom>
        </p:spPr>
        <p:txBody>
          <a:bodyPr anchor="t" rtlCol="false" tIns="0" lIns="0" bIns="0" rIns="0">
            <a:spAutoFit/>
          </a:bodyPr>
          <a:lstStyle/>
          <a:p>
            <a:pPr algn="l">
              <a:lnSpc>
                <a:spcPts val="6562"/>
              </a:lnSpc>
            </a:pPr>
            <a:r>
              <a:rPr lang="en-US" sz="5966" b="true">
                <a:solidFill>
                  <a:srgbClr val="EFFAFC"/>
                </a:solidFill>
                <a:latin typeface="Montserrat Bold"/>
                <a:ea typeface="Montserrat Bold"/>
                <a:cs typeface="Montserrat Bold"/>
                <a:sym typeface="Montserrat Bold"/>
              </a:rPr>
              <a:t>TERIMA KASIH ATAS PERHATIANNYA</a:t>
            </a:r>
          </a:p>
        </p:txBody>
      </p:sp>
      <p:sp>
        <p:nvSpPr>
          <p:cNvPr name="TextBox 6" id="6"/>
          <p:cNvSpPr txBox="true"/>
          <p:nvPr/>
        </p:nvSpPr>
        <p:spPr>
          <a:xfrm rot="0">
            <a:off x="1840906" y="7308813"/>
            <a:ext cx="3525417" cy="313690"/>
          </a:xfrm>
          <a:prstGeom prst="rect">
            <a:avLst/>
          </a:prstGeom>
        </p:spPr>
        <p:txBody>
          <a:bodyPr anchor="t" rtlCol="false" tIns="0" lIns="0" bIns="0" rIns="0">
            <a:spAutoFit/>
          </a:bodyPr>
          <a:lstStyle/>
          <a:p>
            <a:pPr algn="ctr">
              <a:lnSpc>
                <a:spcPts val="2419"/>
              </a:lnSpc>
            </a:pPr>
            <a:r>
              <a:rPr lang="en-US" b="true" sz="2199">
                <a:solidFill>
                  <a:srgbClr val="147174"/>
                </a:solidFill>
                <a:latin typeface="Montserrat Bold"/>
                <a:ea typeface="Montserrat Bold"/>
                <a:cs typeface="Montserrat Bold"/>
                <a:sym typeface="Montserrat Bold"/>
              </a:rPr>
              <a:t>SAMPAI JUMA LAGI</a:t>
            </a:r>
          </a:p>
        </p:txBody>
      </p:sp>
      <p:sp>
        <p:nvSpPr>
          <p:cNvPr name="Freeform 7" id="7"/>
          <p:cNvSpPr/>
          <p:nvPr/>
        </p:nvSpPr>
        <p:spPr>
          <a:xfrm flipH="false" flipV="false" rot="0">
            <a:off x="447237" y="4632584"/>
            <a:ext cx="674013" cy="686494"/>
          </a:xfrm>
          <a:custGeom>
            <a:avLst/>
            <a:gdLst/>
            <a:ahLst/>
            <a:cxnLst/>
            <a:rect r="r" b="b" t="t" l="l"/>
            <a:pathLst>
              <a:path h="686494" w="674013">
                <a:moveTo>
                  <a:pt x="0" y="0"/>
                </a:moveTo>
                <a:lnTo>
                  <a:pt x="674012" y="0"/>
                </a:lnTo>
                <a:lnTo>
                  <a:pt x="674012" y="686494"/>
                </a:lnTo>
                <a:lnTo>
                  <a:pt x="0" y="68649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0583116" y="2197076"/>
            <a:ext cx="674013" cy="686494"/>
          </a:xfrm>
          <a:custGeom>
            <a:avLst/>
            <a:gdLst/>
            <a:ahLst/>
            <a:cxnLst/>
            <a:rect r="r" b="b" t="t" l="l"/>
            <a:pathLst>
              <a:path h="686494" w="674013">
                <a:moveTo>
                  <a:pt x="0" y="0"/>
                </a:moveTo>
                <a:lnTo>
                  <a:pt x="674012" y="0"/>
                </a:lnTo>
                <a:lnTo>
                  <a:pt x="674012" y="686494"/>
                </a:lnTo>
                <a:lnTo>
                  <a:pt x="0" y="68649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8743217" y="8801788"/>
            <a:ext cx="896424" cy="913025"/>
          </a:xfrm>
          <a:custGeom>
            <a:avLst/>
            <a:gdLst/>
            <a:ahLst/>
            <a:cxnLst/>
            <a:rect r="r" b="b" t="t" l="l"/>
            <a:pathLst>
              <a:path h="913025" w="896424">
                <a:moveTo>
                  <a:pt x="0" y="0"/>
                </a:moveTo>
                <a:lnTo>
                  <a:pt x="896424" y="0"/>
                </a:lnTo>
                <a:lnTo>
                  <a:pt x="896424" y="913024"/>
                </a:lnTo>
                <a:lnTo>
                  <a:pt x="0" y="91302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3140492" y="4769231"/>
            <a:ext cx="6499149" cy="1339432"/>
          </a:xfrm>
          <a:prstGeom prst="rect">
            <a:avLst/>
          </a:prstGeom>
        </p:spPr>
        <p:txBody>
          <a:bodyPr anchor="t" rtlCol="false" tIns="0" lIns="0" bIns="0" rIns="0">
            <a:spAutoFit/>
          </a:bodyPr>
          <a:lstStyle/>
          <a:p>
            <a:pPr algn="l">
              <a:lnSpc>
                <a:spcPts val="5332"/>
              </a:lnSpc>
            </a:pPr>
            <a:r>
              <a:rPr lang="en-US" sz="3809">
                <a:solidFill>
                  <a:srgbClr val="FFFFFF">
                    <a:alpha val="69804"/>
                  </a:srgbClr>
                </a:solidFill>
                <a:latin typeface="Lovelo"/>
                <a:ea typeface="Lovelo"/>
                <a:cs typeface="Lovelo"/>
                <a:sym typeface="Lovelo"/>
              </a:rPr>
              <a:t>Cegah Amputasi Dengan Senam Kaki Diabetes</a:t>
            </a:r>
          </a:p>
        </p:txBody>
      </p:sp>
      <p:sp>
        <p:nvSpPr>
          <p:cNvPr name="Freeform 11" id="11"/>
          <p:cNvSpPr/>
          <p:nvPr/>
        </p:nvSpPr>
        <p:spPr>
          <a:xfrm flipH="false" flipV="false" rot="0">
            <a:off x="190827" y="169042"/>
            <a:ext cx="1101471" cy="1201605"/>
          </a:xfrm>
          <a:custGeom>
            <a:avLst/>
            <a:gdLst/>
            <a:ahLst/>
            <a:cxnLst/>
            <a:rect r="r" b="b" t="t" l="l"/>
            <a:pathLst>
              <a:path h="1201605" w="1101471">
                <a:moveTo>
                  <a:pt x="0" y="0"/>
                </a:moveTo>
                <a:lnTo>
                  <a:pt x="1101471" y="0"/>
                </a:lnTo>
                <a:lnTo>
                  <a:pt x="1101471" y="1201606"/>
                </a:lnTo>
                <a:lnTo>
                  <a:pt x="0" y="1201606"/>
                </a:lnTo>
                <a:lnTo>
                  <a:pt x="0" y="0"/>
                </a:lnTo>
                <a:close/>
              </a:path>
            </a:pathLst>
          </a:custGeom>
          <a:blipFill>
            <a:blip r:embed="rId6"/>
            <a:stretch>
              <a:fillRect l="0" t="0" r="0" b="0"/>
            </a:stretch>
          </a:blipFill>
        </p:spPr>
      </p:sp>
      <p:sp>
        <p:nvSpPr>
          <p:cNvPr name="Freeform 12" id="12"/>
          <p:cNvSpPr/>
          <p:nvPr/>
        </p:nvSpPr>
        <p:spPr>
          <a:xfrm flipH="false" flipV="false" rot="0">
            <a:off x="1440000" y="205042"/>
            <a:ext cx="1204851" cy="1225272"/>
          </a:xfrm>
          <a:custGeom>
            <a:avLst/>
            <a:gdLst/>
            <a:ahLst/>
            <a:cxnLst/>
            <a:rect r="r" b="b" t="t" l="l"/>
            <a:pathLst>
              <a:path h="1225272" w="1204851">
                <a:moveTo>
                  <a:pt x="0" y="0"/>
                </a:moveTo>
                <a:lnTo>
                  <a:pt x="1204851" y="0"/>
                </a:lnTo>
                <a:lnTo>
                  <a:pt x="1204851" y="1225273"/>
                </a:lnTo>
                <a:lnTo>
                  <a:pt x="0" y="1225273"/>
                </a:lnTo>
                <a:lnTo>
                  <a:pt x="0" y="0"/>
                </a:lnTo>
                <a:close/>
              </a:path>
            </a:pathLst>
          </a:custGeom>
          <a:blipFill>
            <a:blip r:embed="rId7"/>
            <a:stretch>
              <a:fillRect l="0" t="0" r="0" b="0"/>
            </a:stretch>
          </a:blipFill>
        </p:spPr>
      </p:sp>
      <p:sp>
        <p:nvSpPr>
          <p:cNvPr name="Freeform 13" id="13"/>
          <p:cNvSpPr/>
          <p:nvPr/>
        </p:nvSpPr>
        <p:spPr>
          <a:xfrm flipH="false" flipV="false" rot="0">
            <a:off x="2749257" y="133390"/>
            <a:ext cx="1378610" cy="1378610"/>
          </a:xfrm>
          <a:custGeom>
            <a:avLst/>
            <a:gdLst/>
            <a:ahLst/>
            <a:cxnLst/>
            <a:rect r="r" b="b" t="t" l="l"/>
            <a:pathLst>
              <a:path h="1378610" w="1378610">
                <a:moveTo>
                  <a:pt x="0" y="0"/>
                </a:moveTo>
                <a:lnTo>
                  <a:pt x="1378611" y="0"/>
                </a:lnTo>
                <a:lnTo>
                  <a:pt x="1378611" y="1378610"/>
                </a:lnTo>
                <a:lnTo>
                  <a:pt x="0" y="1378610"/>
                </a:lnTo>
                <a:lnTo>
                  <a:pt x="0" y="0"/>
                </a:lnTo>
                <a:close/>
              </a:path>
            </a:pathLst>
          </a:custGeom>
          <a:blipFill>
            <a:blip r:embed="rId8"/>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DAGTkM47zqo</dc:identifier>
  <dcterms:modified xsi:type="dcterms:W3CDTF">2011-08-01T06:04:30Z</dcterms:modified>
  <cp:revision>1</cp:revision>
  <dc:title>SENAM KAKI DIABETES</dc:title>
</cp:coreProperties>
</file>